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65" r:id="rId2"/>
    <p:sldId id="466" r:id="rId3"/>
    <p:sldId id="467" r:id="rId4"/>
    <p:sldId id="468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</p:sldIdLst>
  <p:sldSz cx="9144000" cy="6858000" type="screen4x3"/>
  <p:notesSz cx="6735763" cy="986631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19E"/>
    <a:srgbClr val="D89E8E"/>
    <a:srgbClr val="FFFFFF"/>
    <a:srgbClr val="92D050"/>
    <a:srgbClr val="77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60" autoAdjust="0"/>
    <p:restoredTop sz="94718" autoAdjust="0"/>
  </p:normalViewPr>
  <p:slideViewPr>
    <p:cSldViewPr snapToGrid="0">
      <p:cViewPr>
        <p:scale>
          <a:sx n="70" d="100"/>
          <a:sy n="70" d="100"/>
        </p:scale>
        <p:origin x="-2730" y="-1032"/>
      </p:cViewPr>
      <p:guideLst>
        <p:guide orient="horz" pos="1126"/>
        <p:guide orient="horz" pos="1328"/>
        <p:guide orient="horz" pos="1575"/>
        <p:guide orient="horz" pos="4247"/>
        <p:guide orient="horz" pos="1799"/>
        <p:guide pos="5602"/>
        <p:guide pos="158"/>
        <p:guide pos="2874"/>
        <p:guide pos="3108"/>
        <p:guide pos="2642"/>
      </p:guideLst>
    </p:cSldViewPr>
  </p:slideViewPr>
  <p:outlineViewPr>
    <p:cViewPr>
      <p:scale>
        <a:sx n="33" d="100"/>
        <a:sy n="33" d="100"/>
      </p:scale>
      <p:origin x="0" y="7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20" y="-90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6A3CC5-4780-4390-9EFC-A2F07328C2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5117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CF38E8-D81B-46D1-B0B0-013E3EC750C7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690ED9-FF49-48F7-966C-68D50A950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1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BCAA04-B3E3-49C5-B168-CA93C53407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38188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89475"/>
            <a:ext cx="5389563" cy="4438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noProof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TK2007 Cov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000" y="2318400"/>
            <a:ext cx="6840000" cy="401648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defRPr sz="29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00" y="3470400"/>
            <a:ext cx="6408000" cy="2215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900"/>
              </a:spcBef>
              <a:buNone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4475" y="596900"/>
            <a:ext cx="86502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4475" y="2092325"/>
            <a:ext cx="8640763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8651875" y="6691313"/>
            <a:ext cx="265113" cy="1381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fld id="{E9F0A999-EBB5-47FC-86A0-9CBED1A6D9C1}" type="slidenum">
              <a:rPr lang="en-US" sz="900" smtClean="0">
                <a:solidFill>
                  <a:schemeClr val="accent1"/>
                </a:solidFill>
              </a:rPr>
              <a:pPr algn="r" eaLnBrk="1" hangingPunct="1">
                <a:defRPr/>
              </a:pPr>
              <a:t>‹#›</a:t>
            </a:fld>
            <a:endParaRPr lang="en-US" sz="900" smtClean="0">
              <a:solidFill>
                <a:schemeClr val="accent1"/>
              </a:solidFill>
            </a:endParaRPr>
          </a:p>
        </p:txBody>
      </p:sp>
      <p:pic>
        <p:nvPicPr>
          <p:cNvPr id="2" name="Picture 9" descr="UZDS logo nov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0475" y="242888"/>
            <a:ext cx="1295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2" r:id="rId2"/>
    <p:sldLayoutId id="214748395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bg2"/>
        </a:buClr>
        <a:buFont typeface="Wingdings" pitchFamily="2" charset="2"/>
        <a:buChar char="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7675" indent="-182563" algn="l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238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2"/>
        </a:buClr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12800" indent="-182563" algn="l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Clr>
          <a:schemeClr val="bg2"/>
        </a:buClr>
        <a:buFont typeface="Arial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87425" indent="-182563" algn="l" rtl="0" eaLnBrk="0" fontAlgn="base" hangingPunct="0">
        <a:lnSpc>
          <a:spcPct val="90000"/>
        </a:lnSpc>
        <a:spcBef>
          <a:spcPts val="100"/>
        </a:spcBef>
        <a:spcAft>
          <a:spcPct val="0"/>
        </a:spcAft>
        <a:buClr>
          <a:schemeClr val="bg2"/>
        </a:buClr>
        <a:buFont typeface="Arial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oleObject" Target="../embeddings/oleObject3.bin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oleObject" Target="../embeddings/oleObject6.bin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oleObject" Target="../embeddings/oleObject7.bin"/><Relationship Id="rId2" Type="http://schemas.openxmlformats.org/officeDocument/2006/relationships/tags" Target="../tags/tag17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Subtitle 9"/>
          <p:cNvSpPr>
            <a:spLocks noGrp="1"/>
          </p:cNvSpPr>
          <p:nvPr>
            <p:ph type="subTitle" idx="1"/>
          </p:nvPr>
        </p:nvSpPr>
        <p:spPr>
          <a:xfrm>
            <a:off x="265112" y="1606991"/>
            <a:ext cx="8640763" cy="1786643"/>
          </a:xfrm>
        </p:spPr>
        <p:txBody>
          <a:bodyPr/>
          <a:lstStyle/>
          <a:p>
            <a:pPr eaLnBrk="1" hangingPunct="1"/>
            <a:r>
              <a:rPr lang="pt-BR" sz="2800" b="1" dirty="0" smtClean="0"/>
              <a:t>DRG </a:t>
            </a:r>
            <a:endParaRPr lang="sk-SK" sz="2800" b="1" dirty="0" smtClean="0"/>
          </a:p>
          <a:p>
            <a:pPr eaLnBrk="1" hangingPunct="1"/>
            <a:endParaRPr lang="sk-SK" sz="2800" b="1" dirty="0"/>
          </a:p>
          <a:p>
            <a:pPr eaLnBrk="1" hangingPunct="1"/>
            <a:r>
              <a:rPr lang="sk-SK" sz="2400" b="1" dirty="0" smtClean="0"/>
              <a:t>...</a:t>
            </a:r>
            <a:r>
              <a:rPr lang="pt-BR" sz="2400" b="1" dirty="0" smtClean="0"/>
              <a:t>cesta za objektivitou, transparentnosťou a </a:t>
            </a:r>
            <a:endParaRPr lang="sk-SK" sz="2400" b="1" dirty="0" smtClean="0"/>
          </a:p>
          <a:p>
            <a:pPr eaLnBrk="1" hangingPunct="1"/>
            <a:r>
              <a:rPr lang="pt-BR" sz="2400" b="1" dirty="0" smtClean="0"/>
              <a:t>spravodlivosťou financovania v zdravotníctve</a:t>
            </a:r>
            <a:endParaRPr lang="en-GB" sz="2400" dirty="0" smtClean="0"/>
          </a:p>
        </p:txBody>
      </p:sp>
      <p:sp>
        <p:nvSpPr>
          <p:cNvPr id="3077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46603" y="5334657"/>
            <a:ext cx="5663872" cy="100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sk-SK" sz="1400" dirty="0" smtClean="0">
                <a:latin typeface="+mn-lt"/>
              </a:rPr>
              <a:t>28.november </a:t>
            </a:r>
            <a:r>
              <a:rPr lang="sk-SK" sz="1400" dirty="0">
                <a:latin typeface="+mn-lt"/>
              </a:rPr>
              <a:t>2012Košice</a:t>
            </a:r>
            <a:endParaRPr lang="sk-SK" sz="1400" dirty="0" smtClean="0">
              <a:latin typeface="+mn-lt"/>
            </a:endParaRPr>
          </a:p>
          <a:p>
            <a:pPr algn="ctr"/>
            <a:r>
              <a:rPr lang="sk-SK" sz="1400" dirty="0"/>
              <a:t>XXIV. valné zhromaždenie </a:t>
            </a:r>
          </a:p>
          <a:p>
            <a:pPr algn="ctr"/>
            <a:r>
              <a:rPr lang="sk-SK" sz="1400" dirty="0"/>
              <a:t>Slovenskej lekárskej únie špecialistov</a:t>
            </a:r>
            <a:endParaRPr lang="sk-SK" dirty="0"/>
          </a:p>
          <a:p>
            <a:pPr algn="ctr">
              <a:lnSpc>
                <a:spcPct val="90000"/>
              </a:lnSpc>
            </a:pPr>
            <a:endParaRPr lang="sk-SK" dirty="0" smtClean="0">
              <a:latin typeface="+mn-lt"/>
            </a:endParaRPr>
          </a:p>
          <a:p>
            <a:pPr algn="ctr">
              <a:lnSpc>
                <a:spcPct val="90000"/>
              </a:lnSpc>
            </a:pPr>
            <a:endParaRPr lang="sk-SK" dirty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sk-SK" sz="1600" dirty="0" smtClean="0">
                <a:latin typeface="+mn-lt"/>
              </a:rPr>
              <a:t>MUDr. Monika Pažinková</a:t>
            </a:r>
            <a:endParaRPr lang="en-GB" sz="1600" dirty="0">
              <a:latin typeface="+mn-lt"/>
            </a:endParaRPr>
          </a:p>
        </p:txBody>
      </p:sp>
      <p:pic>
        <p:nvPicPr>
          <p:cNvPr id="3078" name="Picture 9" descr="UZDS logo nov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10475" y="242888"/>
            <a:ext cx="1295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8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BlokTextu 1"/>
          <p:cNvSpPr txBox="1">
            <a:spLocks noChangeArrowheads="1"/>
          </p:cNvSpPr>
          <p:nvPr/>
        </p:nvSpPr>
        <p:spPr bwMode="auto">
          <a:xfrm>
            <a:off x="2254469" y="1962901"/>
            <a:ext cx="6904720" cy="176971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ts val="900"/>
              </a:spcBef>
              <a:buClr>
                <a:srgbClr val="7D0900"/>
              </a:buClr>
              <a:buFont typeface="Wingdings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+mj-lt"/>
              </a:rPr>
              <a:t>Zatiaľ </a:t>
            </a:r>
            <a:r>
              <a:rPr lang="sk-SK" sz="2000" b="1" dirty="0">
                <a:solidFill>
                  <a:srgbClr val="000000"/>
                </a:solidFill>
                <a:latin typeface="+mj-lt"/>
              </a:rPr>
              <a:t>nedodaný</a:t>
            </a:r>
            <a:r>
              <a:rPr lang="sk-SK" sz="2000" dirty="0">
                <a:solidFill>
                  <a:srgbClr val="000000"/>
                </a:solidFill>
                <a:latin typeface="+mj-lt"/>
              </a:rPr>
              <a:t> aktuálny KPP v PDF a xls formáte</a:t>
            </a:r>
          </a:p>
          <a:p>
            <a:pPr marL="171450" indent="-171450">
              <a:spcBef>
                <a:spcPts val="900"/>
              </a:spcBef>
              <a:buClr>
                <a:srgbClr val="7D0900"/>
              </a:buClr>
              <a:buFont typeface="Wingdings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+mj-lt"/>
              </a:rPr>
              <a:t>Nevyužitá možnosť výpočtu korekčných faktorov, ktorá sa pravdepodobne nedá stihnúť v rámci SK-DRG </a:t>
            </a:r>
            <a:r>
              <a:rPr lang="sk-SK" sz="2000" dirty="0" smtClean="0">
                <a:solidFill>
                  <a:srgbClr val="000000"/>
                </a:solidFill>
                <a:latin typeface="+mj-lt"/>
              </a:rPr>
              <a:t>1.0 </a:t>
            </a:r>
            <a:endParaRPr lang="sk-SK" sz="2000" dirty="0">
              <a:solidFill>
                <a:srgbClr val="000000"/>
              </a:solidFill>
              <a:latin typeface="+mj-lt"/>
            </a:endParaRPr>
          </a:p>
          <a:p>
            <a:pPr marL="171450" indent="-171450">
              <a:spcBef>
                <a:spcPts val="900"/>
              </a:spcBef>
              <a:buClr>
                <a:srgbClr val="7D0900"/>
              </a:buClr>
              <a:buFont typeface="Wingdings" pitchFamily="2" charset="2"/>
              <a:buChar char="§"/>
            </a:pPr>
            <a:r>
              <a:rPr lang="sk-SK" sz="2000" dirty="0">
                <a:solidFill>
                  <a:srgbClr val="000000"/>
                </a:solidFill>
                <a:latin typeface="+mj-lt"/>
              </a:rPr>
              <a:t>Riziko neprehodnotenia RV- </a:t>
            </a:r>
            <a:r>
              <a:rPr lang="sk-SK" sz="2000" dirty="0" smtClean="0">
                <a:solidFill>
                  <a:srgbClr val="000000"/>
                </a:solidFill>
                <a:latin typeface="+mj-lt"/>
              </a:rPr>
              <a:t>a </a:t>
            </a:r>
            <a:r>
              <a:rPr lang="sk-SK" sz="2000" dirty="0">
                <a:solidFill>
                  <a:srgbClr val="000000"/>
                </a:solidFill>
                <a:latin typeface="+mj-lt"/>
              </a:rPr>
              <a:t>pripočítateľných položiek na pomery v SR 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174625" y="4340225"/>
            <a:ext cx="1922189" cy="1651000"/>
          </a:xfrm>
          <a:prstGeom prst="roundRect">
            <a:avLst/>
          </a:prstGeom>
          <a:solidFill>
            <a:srgbClr val="CC0000"/>
          </a:solidFill>
          <a:ln w="12700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rgbClr val="7D0900"/>
              </a:buClr>
              <a:defRPr/>
            </a:pPr>
            <a:r>
              <a:rPr lang="sk-SK" sz="2000" b="1" dirty="0">
                <a:solidFill>
                  <a:srgbClr val="FFFFFF"/>
                </a:solidFill>
                <a:latin typeface="+mj-lt"/>
                <a:cs typeface="Arial" pitchFamily="34" charset="0"/>
              </a:rPr>
              <a:t>Definícia dátových rozhraní a zber údajov</a:t>
            </a:r>
          </a:p>
        </p:txBody>
      </p:sp>
      <p:sp>
        <p:nvSpPr>
          <p:cNvPr id="11" name="Zaoblený obdĺžnik 9"/>
          <p:cNvSpPr/>
          <p:nvPr/>
        </p:nvSpPr>
        <p:spPr>
          <a:xfrm>
            <a:off x="174625" y="1892300"/>
            <a:ext cx="1922189" cy="1908175"/>
          </a:xfrm>
          <a:prstGeom prst="roundRect">
            <a:avLst/>
          </a:prstGeom>
          <a:solidFill>
            <a:srgbClr val="CC0000"/>
          </a:solidFill>
          <a:ln w="12700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rgbClr val="7D0900"/>
              </a:buClr>
              <a:defRPr/>
            </a:pPr>
            <a:r>
              <a:rPr lang="sk-SK" sz="2000" b="1" dirty="0">
                <a:solidFill>
                  <a:srgbClr val="FFFFFF"/>
                </a:solidFill>
                <a:latin typeface="+mj-lt"/>
                <a:cs typeface="Arial" pitchFamily="34" charset="0"/>
              </a:rPr>
              <a:t>Katalóg prípadových paušálov (KPP)</a:t>
            </a:r>
          </a:p>
        </p:txBody>
      </p:sp>
      <p:sp>
        <p:nvSpPr>
          <p:cNvPr id="39943" name="BlokTextu 1"/>
          <p:cNvSpPr txBox="1">
            <a:spLocks noChangeArrowheads="1"/>
          </p:cNvSpPr>
          <p:nvPr/>
        </p:nvSpPr>
        <p:spPr bwMode="auto">
          <a:xfrm>
            <a:off x="2254469" y="4514947"/>
            <a:ext cx="6788367" cy="1346522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ts val="900"/>
              </a:spcBef>
              <a:buClr>
                <a:srgbClr val="7D0900"/>
              </a:buClr>
              <a:buFont typeface="Wingdings" pitchFamily="2" charset="2"/>
              <a:buChar char="§"/>
            </a:pPr>
            <a:r>
              <a:rPr lang="sk-SK" sz="2000" b="1" dirty="0">
                <a:solidFill>
                  <a:srgbClr val="000000"/>
                </a:solidFill>
                <a:latin typeface="+mj-lt"/>
              </a:rPr>
              <a:t>Nutné definovať</a:t>
            </a:r>
            <a:r>
              <a:rPr lang="sk-SK" sz="2000" dirty="0">
                <a:solidFill>
                  <a:srgbClr val="000000"/>
                </a:solidFill>
                <a:latin typeface="+mj-lt"/>
              </a:rPr>
              <a:t>: </a:t>
            </a:r>
            <a:r>
              <a:rPr lang="pl-PL" sz="2000" dirty="0" smtClean="0">
                <a:solidFill>
                  <a:srgbClr val="000000"/>
                </a:solidFill>
                <a:latin typeface="+mj-lt"/>
              </a:rPr>
              <a:t>rozhranie </a:t>
            </a:r>
            <a:r>
              <a:rPr lang="pl-PL" sz="2000" dirty="0">
                <a:solidFill>
                  <a:srgbClr val="000000"/>
                </a:solidFill>
                <a:latin typeface="+mj-lt"/>
              </a:rPr>
              <a:t>pre zber údajov v CKS, rozhrania dávkového groupera</a:t>
            </a:r>
            <a:endParaRPr lang="sk-SK" sz="2000" dirty="0">
              <a:solidFill>
                <a:srgbClr val="000000"/>
              </a:solidFill>
              <a:latin typeface="+mj-lt"/>
            </a:endParaRPr>
          </a:p>
          <a:p>
            <a:pPr marL="171450" indent="-171450">
              <a:spcBef>
                <a:spcPts val="900"/>
              </a:spcBef>
              <a:buClr>
                <a:srgbClr val="7D0900"/>
              </a:buClr>
              <a:buFont typeface="Wingdings" pitchFamily="2" charset="2"/>
              <a:buChar char="§"/>
            </a:pPr>
            <a:r>
              <a:rPr lang="sk-SK" sz="2000" b="1" dirty="0">
                <a:solidFill>
                  <a:srgbClr val="000000"/>
                </a:solidFill>
                <a:latin typeface="+mj-lt"/>
              </a:rPr>
              <a:t>Neboli</a:t>
            </a:r>
            <a:r>
              <a:rPr lang="sk-SK" sz="2000" dirty="0">
                <a:solidFill>
                  <a:srgbClr val="000000"/>
                </a:solidFill>
                <a:latin typeface="+mj-lt"/>
              </a:rPr>
              <a:t> žiadne pracovné stretnutia odborných riešiteľov (ES) za účelom vytvorenia koncepcie riešení </a:t>
            </a:r>
            <a:r>
              <a:rPr lang="sk-SK" sz="2000" dirty="0" smtClean="0">
                <a:solidFill>
                  <a:srgbClr val="000000"/>
                </a:solidFill>
                <a:latin typeface="+mj-lt"/>
              </a:rPr>
              <a:t>problematiky</a:t>
            </a:r>
            <a:endParaRPr lang="sk-SK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74624" y="166607"/>
            <a:ext cx="7395451" cy="99719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3600" dirty="0">
                <a:solidFill>
                  <a:schemeClr val="bg1"/>
                </a:solidFill>
                <a:latin typeface="+mj-lt"/>
                <a:cs typeface="Arial" charset="0"/>
              </a:rPr>
              <a:t>Aktuálny stav procesov pre vzdelávanie a zber </a:t>
            </a: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dát</a:t>
            </a:r>
            <a:endParaRPr lang="sk-SK" sz="360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302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22907" y="259396"/>
            <a:ext cx="7253560" cy="99719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3600" dirty="0">
                <a:solidFill>
                  <a:schemeClr val="bg1"/>
                </a:solidFill>
                <a:latin typeface="+mj-lt"/>
                <a:cs typeface="Arial" charset="0"/>
              </a:rPr>
              <a:t>Aktuálny stav projektu „Vzdelávanie“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09511" y="1743058"/>
            <a:ext cx="827964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buFont typeface="Wingdings" pitchFamily="2" charset="2"/>
              <a:buChar char=""/>
              <a:defRPr/>
            </a:pPr>
            <a:r>
              <a:rPr lang="sk-SK" sz="2400" b="1" dirty="0" smtClean="0">
                <a:latin typeface="Georgia" pitchFamily="18" charset="0"/>
              </a:rPr>
              <a:t>  Upravený  </a:t>
            </a:r>
            <a:r>
              <a:rPr lang="sk-SK" sz="2400" b="1" dirty="0">
                <a:latin typeface="Georgia" pitchFamily="18" charset="0"/>
              </a:rPr>
              <a:t>harmonogram </a:t>
            </a:r>
            <a:r>
              <a:rPr lang="sk-SK" sz="2400" b="1" dirty="0" smtClean="0">
                <a:latin typeface="Georgia" pitchFamily="18" charset="0"/>
              </a:rPr>
              <a:t>projektu </a:t>
            </a:r>
            <a:endParaRPr lang="sk-SK" sz="2400" dirty="0">
              <a:latin typeface="Georgia" pitchFamily="18" charset="0"/>
            </a:endParaRPr>
          </a:p>
          <a:p>
            <a:pPr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buFont typeface="Wingdings" pitchFamily="2" charset="2"/>
              <a:buChar char=""/>
              <a:defRPr/>
            </a:pPr>
            <a:r>
              <a:rPr lang="sk-SK" sz="2400" dirty="0" smtClean="0">
                <a:latin typeface="Georgia" pitchFamily="18" charset="0"/>
              </a:rPr>
              <a:t>  Aktuálny </a:t>
            </a:r>
            <a:r>
              <a:rPr lang="sk-SK" sz="2400" b="1" dirty="0">
                <a:latin typeface="Georgia" pitchFamily="18" charset="0"/>
              </a:rPr>
              <a:t>stav čerpania </a:t>
            </a:r>
            <a:r>
              <a:rPr lang="sk-SK" sz="2400" dirty="0">
                <a:latin typeface="Georgia" pitchFamily="18" charset="0"/>
              </a:rPr>
              <a:t>hodín k jednotlivým </a:t>
            </a:r>
            <a:r>
              <a:rPr lang="sk-SK" sz="24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sz="2400" dirty="0">
                <a:latin typeface="Georgia" pitchFamily="18" charset="0"/>
              </a:rPr>
              <a:t> </a:t>
            </a:r>
            <a:r>
              <a:rPr lang="sk-SK" sz="2400" dirty="0" smtClean="0">
                <a:latin typeface="Georgia" pitchFamily="18" charset="0"/>
              </a:rPr>
              <a:t>    publikáciám = </a:t>
            </a:r>
            <a:r>
              <a:rPr lang="sk-SK" sz="2400" b="1" dirty="0">
                <a:latin typeface="Georgia" pitchFamily="18" charset="0"/>
              </a:rPr>
              <a:t>7,21 </a:t>
            </a:r>
            <a:r>
              <a:rPr lang="sk-SK" sz="2400" b="1" dirty="0" smtClean="0">
                <a:latin typeface="Georgia" pitchFamily="18" charset="0"/>
              </a:rPr>
              <a:t>%</a:t>
            </a:r>
          </a:p>
          <a:p>
            <a:pPr marL="273050" indent="-273050" algn="just" eaLnBrk="0" hangingPunct="0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buFont typeface="Wingdings" pitchFamily="2" charset="2"/>
              <a:buChar char=""/>
            </a:pPr>
            <a:r>
              <a:rPr lang="sk-SK" sz="2400" dirty="0" smtClean="0">
                <a:latin typeface="Georgia" pitchFamily="18" charset="0"/>
              </a:rPr>
              <a:t> Komunikácie </a:t>
            </a:r>
            <a:r>
              <a:rPr lang="sk-SK" sz="2400" dirty="0">
                <a:latin typeface="Georgia" pitchFamily="18" charset="0"/>
              </a:rPr>
              <a:t>smerom k odbornej </a:t>
            </a:r>
            <a:r>
              <a:rPr lang="sk-SK" sz="2400" dirty="0" smtClean="0">
                <a:latin typeface="Georgia" pitchFamily="18" charset="0"/>
              </a:rPr>
              <a:t>a laickej verejnosti</a:t>
            </a:r>
          </a:p>
          <a:p>
            <a:pPr marL="285750" indent="-285750" algn="just" eaLnBrk="0" hangingPunct="0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1600" i="1" dirty="0" smtClean="0">
                <a:latin typeface="Georgia" pitchFamily="18" charset="0"/>
              </a:rPr>
              <a:t>„</a:t>
            </a:r>
            <a:r>
              <a:rPr lang="sk-SK" sz="1600" i="1" dirty="0">
                <a:latin typeface="Georgia" pitchFamily="18" charset="0"/>
              </a:rPr>
              <a:t>ostrá prevádzka</a:t>
            </a:r>
            <a:r>
              <a:rPr lang="sk-SK" sz="1600" i="1" dirty="0" smtClean="0">
                <a:latin typeface="Georgia" pitchFamily="18" charset="0"/>
              </a:rPr>
              <a:t>“</a:t>
            </a:r>
          </a:p>
          <a:p>
            <a:pPr marL="285750" indent="-285750" algn="just" eaLnBrk="0" hangingPunct="0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1600" i="1" dirty="0" smtClean="0">
                <a:latin typeface="Georgia" pitchFamily="18" charset="0"/>
              </a:rPr>
              <a:t>zber údajov </a:t>
            </a:r>
          </a:p>
          <a:p>
            <a:pPr marL="285750" indent="-285750" algn="just" eaLnBrk="0" hangingPunct="0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1600" i="1" dirty="0" smtClean="0">
                <a:latin typeface="Georgia" pitchFamily="18" charset="0"/>
              </a:rPr>
              <a:t>„</a:t>
            </a:r>
            <a:r>
              <a:rPr lang="sk-SK" sz="1600" i="1" dirty="0">
                <a:latin typeface="Georgia" pitchFamily="18" charset="0"/>
              </a:rPr>
              <a:t>SK-DRG </a:t>
            </a:r>
            <a:r>
              <a:rPr lang="sk-SK" sz="1600" i="1" dirty="0" smtClean="0">
                <a:latin typeface="Georgia" pitchFamily="18" charset="0"/>
              </a:rPr>
              <a:t>1.0“</a:t>
            </a:r>
          </a:p>
          <a:p>
            <a:pPr marL="285750" indent="-285750" algn="just" eaLnBrk="0" hangingPunct="0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1600" i="1" dirty="0" smtClean="0">
                <a:latin typeface="Georgia" pitchFamily="18" charset="0"/>
              </a:rPr>
              <a:t>úhrada </a:t>
            </a:r>
            <a:r>
              <a:rPr lang="sk-SK" sz="1600" i="1" dirty="0">
                <a:latin typeface="Georgia" pitchFamily="18" charset="0"/>
              </a:rPr>
              <a:t>podľa </a:t>
            </a:r>
            <a:r>
              <a:rPr lang="sk-SK" sz="1600" i="1" dirty="0" smtClean="0">
                <a:latin typeface="Georgia" pitchFamily="18" charset="0"/>
              </a:rPr>
              <a:t>DRG</a:t>
            </a:r>
            <a:endParaRPr lang="sk-SK" sz="2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93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ĺžnik 7"/>
          <p:cNvSpPr/>
          <p:nvPr/>
        </p:nvSpPr>
        <p:spPr>
          <a:xfrm>
            <a:off x="241300" y="2643022"/>
            <a:ext cx="8642350" cy="2039336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32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Zavedenie SK- DRG systému </a:t>
            </a:r>
            <a:r>
              <a:rPr lang="sk-SK" sz="3200" b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prinesie  </a:t>
            </a:r>
            <a:r>
              <a:rPr lang="sk-SK" sz="32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zásadné zmeny do financovania ústavnej zdravotnej starostlivosti na Slovensku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1300" y="474333"/>
            <a:ext cx="7253560" cy="60939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4400" dirty="0" smtClean="0">
                <a:solidFill>
                  <a:schemeClr val="bg1"/>
                </a:solidFill>
                <a:latin typeface="+mj-lt"/>
                <a:cs typeface="Arial" charset="0"/>
              </a:rPr>
              <a:t>Potrebujeme DRG systém?</a:t>
            </a:r>
          </a:p>
        </p:txBody>
      </p:sp>
    </p:spTree>
    <p:extLst>
      <p:ext uri="{BB962C8B-B14F-4D97-AF65-F5344CB8AC3E}">
        <p14:creationId xmlns:p14="http://schemas.microsoft.com/office/powerpoint/2010/main" val="3845996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r:id="rId7" imgW="0" imgH="0" progId="">
                  <p:embed/>
                </p:oleObj>
              </mc:Choice>
              <mc:Fallback>
                <p:oleObj r:id="rId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gray">
          <a:xfrm>
            <a:off x="425674" y="212277"/>
            <a:ext cx="6763407" cy="997196"/>
          </a:xfrm>
          <a:solidFill>
            <a:srgbClr val="CC0000"/>
          </a:solidFill>
        </p:spPr>
        <p:txBody>
          <a:bodyPr/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DRG</a:t>
            </a:r>
            <a:b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</a:b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 (D</a:t>
            </a:r>
            <a:r>
              <a:rPr lang="sk-SK" sz="3600" b="0" dirty="0" smtClean="0">
                <a:solidFill>
                  <a:schemeClr val="bg1"/>
                </a:solidFill>
                <a:latin typeface="+mj-lt"/>
                <a:cs typeface="Arial" charset="0"/>
              </a:rPr>
              <a:t>iagnosis</a:t>
            </a: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 R</a:t>
            </a:r>
            <a:r>
              <a:rPr lang="sk-SK" sz="3600" b="0" dirty="0" smtClean="0">
                <a:solidFill>
                  <a:schemeClr val="bg1"/>
                </a:solidFill>
                <a:latin typeface="+mj-lt"/>
                <a:cs typeface="Arial" charset="0"/>
              </a:rPr>
              <a:t>elated </a:t>
            </a: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G</a:t>
            </a:r>
            <a:r>
              <a:rPr lang="sk-SK" sz="3600" b="0" dirty="0" smtClean="0">
                <a:solidFill>
                  <a:schemeClr val="bg1"/>
                </a:solidFill>
                <a:latin typeface="+mj-lt"/>
                <a:cs typeface="Arial" charset="0"/>
              </a:rPr>
              <a:t>roups</a:t>
            </a: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)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 bwMode="gray">
          <a:xfrm>
            <a:off x="346841" y="1846313"/>
            <a:ext cx="8183010" cy="485671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40000"/>
              </a:spcBef>
              <a:buNone/>
              <a:defRPr/>
            </a:pPr>
            <a:r>
              <a:rPr lang="sk-SK" sz="2800" b="1" dirty="0" smtClean="0">
                <a:latin typeface="+mj-lt"/>
              </a:rPr>
              <a:t>Ekonomicko-medicínsky </a:t>
            </a:r>
            <a:r>
              <a:rPr lang="sk-SK" sz="2800" b="1" dirty="0">
                <a:latin typeface="+mj-lt"/>
              </a:rPr>
              <a:t>klasifikačný </a:t>
            </a:r>
            <a:r>
              <a:rPr lang="sk-SK" sz="2800" b="1" dirty="0" smtClean="0">
                <a:latin typeface="+mj-lt"/>
              </a:rPr>
              <a:t>systém</a:t>
            </a:r>
          </a:p>
          <a:p>
            <a:pPr>
              <a:lnSpc>
                <a:spcPct val="150000"/>
              </a:lnSpc>
              <a:spcBef>
                <a:spcPct val="40000"/>
              </a:spcBef>
              <a:defRPr/>
            </a:pPr>
            <a:r>
              <a:rPr lang="sk-SK" sz="2400" dirty="0" smtClean="0">
                <a:latin typeface="+mj-lt"/>
              </a:rPr>
              <a:t>Zaradzovanie hospitalizovaných pacientov </a:t>
            </a:r>
            <a:r>
              <a:rPr lang="sk-SK" sz="2400" dirty="0">
                <a:latin typeface="+mj-lt"/>
              </a:rPr>
              <a:t>do </a:t>
            </a:r>
            <a:r>
              <a:rPr lang="sk-SK" sz="2400" dirty="0" smtClean="0">
                <a:latin typeface="+mj-lt"/>
              </a:rPr>
              <a:t>tzv. DRG </a:t>
            </a:r>
          </a:p>
          <a:p>
            <a:pPr marL="0" indent="0">
              <a:lnSpc>
                <a:spcPct val="150000"/>
              </a:lnSpc>
              <a:spcBef>
                <a:spcPct val="40000"/>
              </a:spcBef>
              <a:buNone/>
              <a:defRPr/>
            </a:pPr>
            <a:r>
              <a:rPr lang="sk-SK" sz="2400" dirty="0">
                <a:latin typeface="+mj-lt"/>
              </a:rPr>
              <a:t> </a:t>
            </a:r>
            <a:r>
              <a:rPr lang="sk-SK" sz="2400" dirty="0" smtClean="0">
                <a:latin typeface="+mj-lt"/>
              </a:rPr>
              <a:t>  skupín na základe:</a:t>
            </a:r>
          </a:p>
          <a:p>
            <a:pPr lvl="2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+mj-lt"/>
              </a:rPr>
              <a:t>  hlavnej diagnózy</a:t>
            </a:r>
          </a:p>
          <a:p>
            <a:pPr lvl="2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+mj-lt"/>
              </a:rPr>
              <a:t>  vedľajších </a:t>
            </a:r>
            <a:r>
              <a:rPr lang="sk-SK" sz="2400" dirty="0">
                <a:latin typeface="+mj-lt"/>
              </a:rPr>
              <a:t>diagnóz </a:t>
            </a:r>
            <a:endParaRPr lang="sk-SK" sz="2400" dirty="0" smtClean="0">
              <a:latin typeface="+mj-lt"/>
            </a:endParaRPr>
          </a:p>
          <a:p>
            <a:pPr lvl="2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+mj-lt"/>
              </a:rPr>
              <a:t>  výkonov </a:t>
            </a:r>
            <a:r>
              <a:rPr lang="sk-SK" sz="2400" dirty="0">
                <a:latin typeface="+mj-lt"/>
              </a:rPr>
              <a:t>uskutočnených počas </a:t>
            </a:r>
            <a:r>
              <a:rPr lang="sk-SK" sz="2400" dirty="0" smtClean="0">
                <a:latin typeface="+mj-lt"/>
              </a:rPr>
              <a:t>hospitalizácie</a:t>
            </a:r>
            <a:endParaRPr lang="sk-SK" sz="2400" u="sng" dirty="0" smtClean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ct val="40000"/>
              </a:spcBef>
              <a:buNone/>
              <a:defRPr/>
            </a:pPr>
            <a:endParaRPr lang="sk-SK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5449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r:id="rId7" imgW="0" imgH="0" progId="">
                  <p:embed/>
                </p:oleObj>
              </mc:Choice>
              <mc:Fallback>
                <p:oleObj r:id="rId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 bwMode="gray">
          <a:xfrm>
            <a:off x="299317" y="2120461"/>
            <a:ext cx="8544436" cy="317933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40000"/>
              </a:spcBef>
              <a:buNone/>
              <a:defRPr/>
            </a:pPr>
            <a:r>
              <a:rPr lang="sk-SK" sz="2800" b="1" dirty="0">
                <a:latin typeface="+mj-lt"/>
              </a:rPr>
              <a:t>DRG skupina:</a:t>
            </a:r>
          </a:p>
          <a:p>
            <a:pPr marL="727075" lvl="1" indent="-285750"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+mj-lt"/>
              </a:rPr>
              <a:t>  nákladovo </a:t>
            </a:r>
            <a:r>
              <a:rPr lang="sk-SK" sz="2400" dirty="0">
                <a:latin typeface="+mj-lt"/>
              </a:rPr>
              <a:t>homogénna skupina</a:t>
            </a:r>
          </a:p>
          <a:p>
            <a:pPr marL="727075" lvl="1" indent="-285750"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+mj-lt"/>
              </a:rPr>
              <a:t>  medicínsky </a:t>
            </a:r>
            <a:r>
              <a:rPr lang="sk-SK" sz="2400" dirty="0">
                <a:latin typeface="+mj-lt"/>
              </a:rPr>
              <a:t>homogénna skupina</a:t>
            </a:r>
          </a:p>
          <a:p>
            <a:pPr marL="0" indent="0">
              <a:lnSpc>
                <a:spcPct val="150000"/>
              </a:lnSpc>
              <a:spcBef>
                <a:spcPct val="40000"/>
              </a:spcBef>
              <a:buNone/>
              <a:defRPr/>
            </a:pPr>
            <a:r>
              <a:rPr lang="sk-SK" sz="2800" b="1" dirty="0" smtClean="0">
                <a:latin typeface="+mj-lt"/>
              </a:rPr>
              <a:t>Nástroj </a:t>
            </a:r>
            <a:r>
              <a:rPr lang="sk-SK" sz="2800" b="1" dirty="0">
                <a:latin typeface="+mj-lt"/>
              </a:rPr>
              <a:t>na meranie a porovnávanie nemocníc</a:t>
            </a:r>
            <a:r>
              <a:rPr lang="sk-SK" sz="2000" b="1" dirty="0" smtClean="0">
                <a:latin typeface="+mj-lt"/>
              </a:rPr>
              <a:t> </a:t>
            </a:r>
          </a:p>
          <a:p>
            <a:pPr lvl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+mj-lt"/>
              </a:rPr>
              <a:t>  vytvára podmienky pre zabezpečovanie efektívnosti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25674" y="212277"/>
            <a:ext cx="6763407" cy="99719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3600" smtClean="0">
                <a:solidFill>
                  <a:schemeClr val="bg1"/>
                </a:solidFill>
                <a:latin typeface="+mj-lt"/>
                <a:cs typeface="Arial" charset="0"/>
              </a:rPr>
              <a:t>DRG</a:t>
            </a:r>
            <a:br>
              <a:rPr lang="sk-SK" sz="3600" smtClean="0">
                <a:solidFill>
                  <a:schemeClr val="bg1"/>
                </a:solidFill>
                <a:latin typeface="+mj-lt"/>
                <a:cs typeface="Arial" charset="0"/>
              </a:rPr>
            </a:br>
            <a:r>
              <a:rPr lang="sk-SK" sz="3600" smtClean="0">
                <a:solidFill>
                  <a:schemeClr val="bg1"/>
                </a:solidFill>
                <a:latin typeface="+mj-lt"/>
                <a:cs typeface="Arial" charset="0"/>
              </a:rPr>
              <a:t> (D</a:t>
            </a:r>
            <a:r>
              <a:rPr lang="sk-SK" sz="3600" b="0" smtClean="0">
                <a:solidFill>
                  <a:schemeClr val="bg1"/>
                </a:solidFill>
                <a:latin typeface="+mj-lt"/>
                <a:cs typeface="Arial" charset="0"/>
              </a:rPr>
              <a:t>iagnosis</a:t>
            </a:r>
            <a:r>
              <a:rPr lang="sk-SK" sz="3600" smtClean="0">
                <a:solidFill>
                  <a:schemeClr val="bg1"/>
                </a:solidFill>
                <a:latin typeface="+mj-lt"/>
                <a:cs typeface="Arial" charset="0"/>
              </a:rPr>
              <a:t> R</a:t>
            </a:r>
            <a:r>
              <a:rPr lang="sk-SK" sz="3600" b="0" smtClean="0">
                <a:solidFill>
                  <a:schemeClr val="bg1"/>
                </a:solidFill>
                <a:latin typeface="+mj-lt"/>
                <a:cs typeface="Arial" charset="0"/>
              </a:rPr>
              <a:t>elated </a:t>
            </a:r>
            <a:r>
              <a:rPr lang="sk-SK" sz="3600" smtClean="0">
                <a:solidFill>
                  <a:schemeClr val="bg1"/>
                </a:solidFill>
                <a:latin typeface="+mj-lt"/>
                <a:cs typeface="Arial" charset="0"/>
              </a:rPr>
              <a:t>G</a:t>
            </a:r>
            <a:r>
              <a:rPr lang="sk-SK" sz="3600" b="0" smtClean="0">
                <a:solidFill>
                  <a:schemeClr val="bg1"/>
                </a:solidFill>
                <a:latin typeface="+mj-lt"/>
                <a:cs typeface="Arial" charset="0"/>
              </a:rPr>
              <a:t>roups</a:t>
            </a:r>
            <a:r>
              <a:rPr lang="sk-SK" sz="3600" smtClean="0">
                <a:solidFill>
                  <a:schemeClr val="bg1"/>
                </a:solidFill>
                <a:latin typeface="+mj-lt"/>
                <a:cs typeface="Arial" charset="0"/>
              </a:rPr>
              <a:t>) </a:t>
            </a:r>
            <a:endParaRPr lang="sk-SK" sz="3600" dirty="0" smtClean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62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/>
          <p:cNvSpPr/>
          <p:nvPr/>
        </p:nvSpPr>
        <p:spPr>
          <a:xfrm>
            <a:off x="241300" y="2092325"/>
            <a:ext cx="3959225" cy="806285"/>
          </a:xfrm>
          <a:prstGeom prst="rect">
            <a:avLst/>
          </a:prstGeom>
          <a:solidFill>
            <a:srgbClr val="CC0000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Súčasný</a:t>
            </a:r>
            <a:r>
              <a:rPr lang="sk-SK" sz="1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sk-SK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systém financovania</a:t>
            </a:r>
          </a:p>
        </p:txBody>
      </p:sp>
      <p:sp>
        <p:nvSpPr>
          <p:cNvPr id="10" name="Obdĺžnik 9"/>
          <p:cNvSpPr/>
          <p:nvPr/>
        </p:nvSpPr>
        <p:spPr>
          <a:xfrm>
            <a:off x="4810125" y="2092325"/>
            <a:ext cx="4073525" cy="882869"/>
          </a:xfrm>
          <a:prstGeom prst="rect">
            <a:avLst/>
          </a:prstGeom>
          <a:solidFill>
            <a:srgbClr val="CC0000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Zmeny financovania zavedením DRG</a:t>
            </a:r>
          </a:p>
        </p:txBody>
      </p:sp>
      <p:sp>
        <p:nvSpPr>
          <p:cNvPr id="7" name="Šípka doprava 6"/>
          <p:cNvSpPr/>
          <p:nvPr/>
        </p:nvSpPr>
        <p:spPr>
          <a:xfrm>
            <a:off x="4381500" y="2092325"/>
            <a:ext cx="323850" cy="4056227"/>
          </a:xfrm>
          <a:prstGeom prst="rightArrow">
            <a:avLst>
              <a:gd name="adj1" fmla="val 53145"/>
              <a:gd name="adj2" fmla="val 100000"/>
            </a:avLst>
          </a:prstGeom>
          <a:solidFill>
            <a:srgbClr val="CC0000"/>
          </a:solidFill>
          <a:ln w="12700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endParaRPr lang="sk-SK" sz="1600" dirty="0" err="1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41300" y="2898610"/>
            <a:ext cx="3959225" cy="337936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sk-SK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Paušálna </a:t>
            </a:r>
            <a:r>
              <a:rPr lang="sk-SK" sz="1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úhrada </a:t>
            </a: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za hospitalizáciu </a:t>
            </a:r>
            <a:b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bez </a:t>
            </a: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ohľadu na náročnosť </a:t>
            </a: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hospitalizácie</a:t>
            </a:r>
          </a:p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endParaRPr lang="sk-SK" sz="16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Komplikovaný </a:t>
            </a: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systém </a:t>
            </a:r>
            <a:r>
              <a:rPr lang="sk-SK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pre osobitnú úhradu</a:t>
            </a:r>
          </a:p>
          <a:p>
            <a:pPr marL="742950" lvl="1" indent="-285750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sk-SK" sz="1400" dirty="0">
                <a:solidFill>
                  <a:schemeClr val="tx1"/>
                </a:solidFill>
                <a:latin typeface="+mj-lt"/>
              </a:rPr>
              <a:t>OHV – osobitne hradený výkon</a:t>
            </a:r>
          </a:p>
          <a:p>
            <a:pPr marL="742950" lvl="1" indent="-285750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sk-SK" sz="1400" dirty="0">
                <a:solidFill>
                  <a:schemeClr val="tx1"/>
                </a:solidFill>
                <a:latin typeface="+mj-lt"/>
              </a:rPr>
              <a:t>OH ŠZM – osobitne hradený špeciálny zdravotnícky materiál</a:t>
            </a:r>
          </a:p>
          <a:p>
            <a:pPr marL="742950" lvl="1" indent="-285750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sk-SK" sz="1400" dirty="0">
                <a:solidFill>
                  <a:schemeClr val="tx1"/>
                </a:solidFill>
                <a:latin typeface="+mj-lt"/>
              </a:rPr>
              <a:t>MFNZS – mimoriadne finančne náročná zdravotná </a:t>
            </a:r>
            <a:r>
              <a:rPr lang="sk-SK" sz="1400" dirty="0" smtClean="0">
                <a:solidFill>
                  <a:schemeClr val="tx1"/>
                </a:solidFill>
                <a:latin typeface="+mj-lt"/>
              </a:rPr>
              <a:t>starostlivosť</a:t>
            </a:r>
            <a:r>
              <a:rPr lang="sk-SK" sz="1400" dirty="0" smtClean="0">
                <a:latin typeface="+mj-lt"/>
              </a:rPr>
              <a:t>ŠZM </a:t>
            </a:r>
            <a:r>
              <a:rPr lang="sk-SK" sz="1400" dirty="0">
                <a:latin typeface="+mj-lt"/>
              </a:rPr>
              <a:t>– </a:t>
            </a:r>
            <a:r>
              <a:rPr lang="sk-SK" sz="1600" dirty="0" smtClean="0">
                <a:latin typeface="+mj-lt"/>
              </a:rPr>
              <a:t>osobitne</a:t>
            </a:r>
            <a:endParaRPr lang="sk-SK" sz="16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1300" y="363974"/>
            <a:ext cx="7253560" cy="60939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4400" dirty="0" smtClean="0">
                <a:solidFill>
                  <a:schemeClr val="bg1"/>
                </a:solidFill>
                <a:latin typeface="+mj-lt"/>
                <a:cs typeface="Arial" charset="0"/>
              </a:rPr>
              <a:t>Potrebujeme DRG systém?</a:t>
            </a:r>
          </a:p>
        </p:txBody>
      </p:sp>
      <p:sp>
        <p:nvSpPr>
          <p:cNvPr id="13" name="Obdĺžnik 10"/>
          <p:cNvSpPr/>
          <p:nvPr/>
        </p:nvSpPr>
        <p:spPr>
          <a:xfrm>
            <a:off x="4810125" y="2969938"/>
            <a:ext cx="4073525" cy="3308032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Rozdelenie finančných zdrojov </a:t>
            </a:r>
            <a:r>
              <a:rPr lang="sk-SK" sz="1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podľa </a:t>
            </a:r>
            <a:endParaRPr lang="sk-SK" sz="16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1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sk-SK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náročnosti</a:t>
            </a: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stavu </a:t>
            </a: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pacienta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endParaRPr lang="sk-SK" sz="16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sk-SK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Rovnaká platba </a:t>
            </a: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za rovnako </a:t>
            </a: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klinicky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náročný </a:t>
            </a:r>
            <a:r>
              <a:rPr lang="sk-SK" sz="1600" dirty="0">
                <a:solidFill>
                  <a:schemeClr val="tx1"/>
                </a:solidFill>
                <a:latin typeface="+mj-lt"/>
                <a:cs typeface="Arial" pitchFamily="34" charset="0"/>
              </a:rPr>
              <a:t>hospitalizačný </a:t>
            </a:r>
            <a:r>
              <a:rPr lang="sk-SK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prípad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endParaRPr lang="sk-SK" sz="16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sk-SK" sz="1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Sprehľadnenie systému </a:t>
            </a:r>
            <a:r>
              <a:rPr lang="sk-SK" sz="1600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(takmer všetky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1600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   položky zahrnuté v paušálnej platbe)</a:t>
            </a:r>
          </a:p>
          <a:p>
            <a:pPr lvl="1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sk-SK" sz="16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826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7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ĺžnik 6"/>
          <p:cNvSpPr/>
          <p:nvPr/>
        </p:nvSpPr>
        <p:spPr>
          <a:xfrm>
            <a:off x="241300" y="1493217"/>
            <a:ext cx="4284663" cy="635109"/>
          </a:xfrm>
          <a:prstGeom prst="rect">
            <a:avLst/>
          </a:prstGeom>
          <a:solidFill>
            <a:srgbClr val="CC0000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Súčasnosť</a:t>
            </a:r>
          </a:p>
        </p:txBody>
      </p:sp>
      <p:sp>
        <p:nvSpPr>
          <p:cNvPr id="8" name="Obdĺžnik 7"/>
          <p:cNvSpPr/>
          <p:nvPr/>
        </p:nvSpPr>
        <p:spPr>
          <a:xfrm>
            <a:off x="4591050" y="1487299"/>
            <a:ext cx="4284663" cy="635109"/>
          </a:xfrm>
          <a:prstGeom prst="rect">
            <a:avLst/>
          </a:prstGeom>
          <a:solidFill>
            <a:srgbClr val="CC0000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DRG</a:t>
            </a:r>
          </a:p>
        </p:txBody>
      </p:sp>
      <p:sp>
        <p:nvSpPr>
          <p:cNvPr id="22" name="Obdĺžnik 21"/>
          <p:cNvSpPr/>
          <p:nvPr/>
        </p:nvSpPr>
        <p:spPr>
          <a:xfrm>
            <a:off x="241298" y="2128326"/>
            <a:ext cx="4284663" cy="1878726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Úhrada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za </a:t>
            </a: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SVLZ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výkony počas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hospitalizácie:</a:t>
            </a:r>
            <a:endParaRPr lang="sk-SK" sz="2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1300" y="363974"/>
            <a:ext cx="7253560" cy="60939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4400" dirty="0" smtClean="0">
                <a:solidFill>
                  <a:schemeClr val="bg1"/>
                </a:solidFill>
                <a:latin typeface="+mj-lt"/>
                <a:cs typeface="Arial" charset="0"/>
              </a:rPr>
              <a:t>Potrebujeme DRG systém?</a:t>
            </a:r>
          </a:p>
        </p:txBody>
      </p:sp>
      <p:sp>
        <p:nvSpPr>
          <p:cNvPr id="2" name="Rectangle 1"/>
          <p:cNvSpPr/>
          <p:nvPr/>
        </p:nvSpPr>
        <p:spPr>
          <a:xfrm>
            <a:off x="3154362" y="2148707"/>
            <a:ext cx="1371600" cy="1842578"/>
          </a:xfrm>
          <a:prstGeom prst="rect">
            <a:avLst/>
          </a:prstGeom>
          <a:solidFill>
            <a:srgbClr val="DDDDDD"/>
          </a:solidFill>
          <a:ln w="12700" cap="rnd"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ÁNO</a:t>
            </a:r>
          </a:p>
        </p:txBody>
      </p:sp>
      <p:sp>
        <p:nvSpPr>
          <p:cNvPr id="13" name="Obdĺžnik 21"/>
          <p:cNvSpPr/>
          <p:nvPr/>
        </p:nvSpPr>
        <p:spPr>
          <a:xfrm>
            <a:off x="4591050" y="2122408"/>
            <a:ext cx="4284663" cy="1867402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Úhrada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za </a:t>
            </a: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SVLZ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výkony počas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2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  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hospitalizácie</a:t>
            </a: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: 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(</a:t>
            </a:r>
            <a:r>
              <a:rPr lang="sk-SK" sz="1400" dirty="0">
                <a:solidFill>
                  <a:schemeClr val="tx1"/>
                </a:solidFill>
                <a:latin typeface="+mj-lt"/>
                <a:cs typeface="Arial" pitchFamily="34" charset="0"/>
              </a:rPr>
              <a:t>úhrada je </a:t>
            </a:r>
            <a:r>
              <a:rPr lang="sk-SK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zahrnutá v plate</a:t>
            </a:r>
            <a:endParaRPr lang="sk-SK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sk-SK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v kalkulácii RV </a:t>
            </a:r>
            <a:r>
              <a:rPr lang="sk-SK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je </a:t>
            </a:r>
            <a:r>
              <a:rPr lang="sk-SK" sz="1400" dirty="0">
                <a:solidFill>
                  <a:schemeClr val="tx1"/>
                </a:solidFill>
                <a:latin typeface="+mj-lt"/>
                <a:cs typeface="Arial" pitchFamily="34" charset="0"/>
              </a:rPr>
              <a:t>zohľadnená)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endParaRPr lang="sk-SK" sz="2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12647" y="2122408"/>
            <a:ext cx="1371600" cy="1858344"/>
          </a:xfrm>
          <a:prstGeom prst="rect">
            <a:avLst/>
          </a:prstGeom>
          <a:solidFill>
            <a:srgbClr val="DDDDDD"/>
          </a:solidFill>
          <a:ln w="12700" cap="rnd"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NIE</a:t>
            </a:r>
          </a:p>
        </p:txBody>
      </p:sp>
      <p:sp>
        <p:nvSpPr>
          <p:cNvPr id="15" name="Obdĺžnik 21"/>
          <p:cNvSpPr/>
          <p:nvPr/>
        </p:nvSpPr>
        <p:spPr>
          <a:xfrm>
            <a:off x="241300" y="4026615"/>
            <a:ext cx="4284663" cy="2652704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Úhrada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za osobitne </a:t>
            </a:r>
            <a:endParaRPr lang="sk-SK" sz="2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hradený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materiál </a:t>
            </a:r>
            <a:endParaRPr lang="sk-SK" sz="2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alebo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lieky počas </a:t>
            </a:r>
            <a:endParaRPr lang="sk-SK" sz="2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cs typeface="Arial" pitchFamily="34" charset="0"/>
              </a:rPr>
              <a:t>hospitalizácie: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(individuálne</a:t>
            </a:r>
            <a:r>
              <a:rPr lang="sk-SK" sz="1600" i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závislá od </a:t>
            </a:r>
            <a:endParaRPr lang="sk-SK" sz="1600" i="1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zmluvy</a:t>
            </a:r>
            <a:r>
              <a:rPr lang="sk-SK" sz="1600" i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neprehľadné</a:t>
            </a:r>
            <a:r>
              <a:rPr lang="sk-SK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administratívne náročné)</a:t>
            </a:r>
            <a:endParaRPr lang="sk-SK" sz="1600" i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endParaRPr lang="sk-SK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54361" y="4038583"/>
            <a:ext cx="1371600" cy="2598697"/>
          </a:xfrm>
          <a:prstGeom prst="rect">
            <a:avLst/>
          </a:prstGeom>
          <a:solidFill>
            <a:srgbClr val="DDDDDD"/>
          </a:solidFill>
          <a:ln w="12700" cap="rnd"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ÁNO</a:t>
            </a:r>
          </a:p>
        </p:txBody>
      </p:sp>
      <p:sp>
        <p:nvSpPr>
          <p:cNvPr id="18" name="Obdĺžnik 21"/>
          <p:cNvSpPr/>
          <p:nvPr/>
        </p:nvSpPr>
        <p:spPr>
          <a:xfrm>
            <a:off x="4599584" y="4026615"/>
            <a:ext cx="4284663" cy="2652704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Úhrada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za osobitne </a:t>
            </a:r>
            <a:endParaRPr lang="sk-SK" sz="2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hradený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materiál </a:t>
            </a:r>
            <a:endParaRPr lang="sk-SK" sz="2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alebo </a:t>
            </a:r>
            <a:r>
              <a:rPr lang="sk-SK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lieky počas </a:t>
            </a:r>
            <a:endParaRPr lang="sk-SK" sz="2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2000" dirty="0" smtClean="0">
                <a:solidFill>
                  <a:schemeClr val="tx1"/>
                </a:solidFill>
                <a:cs typeface="Arial" pitchFamily="34" charset="0"/>
              </a:rPr>
              <a:t>hospitalizácie: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(cena stanovovaná 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kalkuláciami – prehľadnosť,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sk-SK" sz="16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tlak na efektivitu)</a:t>
            </a:r>
            <a:endParaRPr lang="sk-SK" sz="1600" i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defRPr/>
            </a:pPr>
            <a:endParaRPr lang="sk-SK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94860" y="4054349"/>
            <a:ext cx="1371600" cy="2621171"/>
          </a:xfrm>
          <a:prstGeom prst="rect">
            <a:avLst/>
          </a:prstGeom>
          <a:solidFill>
            <a:srgbClr val="DDDDDD"/>
          </a:solidFill>
          <a:ln w="12700" cap="rnd"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12172907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r:id="rId7" imgW="0" imgH="0" progId="">
                  <p:embed/>
                </p:oleObj>
              </mc:Choice>
              <mc:Fallback>
                <p:oleObj r:id="rId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10359" y="1706180"/>
            <a:ext cx="8787578" cy="42965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sz="2400" b="1" u="sng" dirty="0" smtClean="0">
                <a:latin typeface="+mj-lt"/>
              </a:rPr>
              <a:t>17.03.2011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smtClean="0">
                <a:latin typeface="+mj-lt"/>
                <a:sym typeface="Symbol"/>
              </a:rPr>
              <a:t> </a:t>
            </a:r>
            <a:r>
              <a:rPr lang="sk-SK" dirty="0" smtClean="0">
                <a:latin typeface="+mj-lt"/>
              </a:rPr>
              <a:t>Memorandum o spolupráci medzi Ministerstvom zdravotníctva  </a:t>
            </a:r>
          </a:p>
          <a:p>
            <a:pPr marL="0" indent="0" algn="just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dirty="0">
                <a:latin typeface="+mj-lt"/>
              </a:rPr>
              <a:t> </a:t>
            </a:r>
            <a:r>
              <a:rPr lang="sk-SK" dirty="0" smtClean="0">
                <a:latin typeface="+mj-lt"/>
              </a:rPr>
              <a:t>                              SR, ÚDZS, AFN, ANS, VšZP, Dôverou a Unionom pri zavedení  </a:t>
            </a:r>
          </a:p>
          <a:p>
            <a:pPr marL="0" indent="0" algn="just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dirty="0">
                <a:latin typeface="+mj-lt"/>
              </a:rPr>
              <a:t> </a:t>
            </a:r>
            <a:r>
              <a:rPr lang="sk-SK" dirty="0" smtClean="0">
                <a:latin typeface="+mj-lt"/>
              </a:rPr>
              <a:t>                              DRG systému a zriadený Riadiaci výbor DRG</a:t>
            </a:r>
          </a:p>
          <a:p>
            <a:pPr marL="0" indent="0" algn="just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sz="2400" b="1" u="sng" dirty="0" smtClean="0">
                <a:latin typeface="+mj-lt"/>
              </a:rPr>
              <a:t>10.06.2011</a:t>
            </a:r>
            <a:r>
              <a:rPr lang="sk-SK" sz="2400" dirty="0">
                <a:sym typeface="Symbol"/>
              </a:rPr>
              <a:t> </a:t>
            </a:r>
            <a:r>
              <a:rPr lang="sk-SK" sz="2400" dirty="0" smtClean="0">
                <a:sym typeface="Symbol"/>
              </a:rPr>
              <a:t></a:t>
            </a:r>
            <a:r>
              <a:rPr lang="sk-SK" sz="2000" dirty="0" smtClean="0">
                <a:sym typeface="Symbol"/>
              </a:rPr>
              <a:t> </a:t>
            </a:r>
            <a:r>
              <a:rPr lang="nn-NO" dirty="0" smtClean="0">
                <a:latin typeface="+mj-lt"/>
              </a:rPr>
              <a:t>RV DRG schválil nemecký systém (G-DRG)</a:t>
            </a:r>
          </a:p>
          <a:p>
            <a:pPr marL="0" indent="0" algn="just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sz="2400" b="1" u="sng" dirty="0" smtClean="0">
                <a:latin typeface="+mj-lt"/>
              </a:rPr>
              <a:t>06.07.2011</a:t>
            </a:r>
            <a:r>
              <a:rPr lang="sk-SK" sz="2400" dirty="0">
                <a:sym typeface="Symbol"/>
              </a:rPr>
              <a:t> </a:t>
            </a:r>
            <a:r>
              <a:rPr lang="sk-SK" sz="2400" b="1" dirty="0" smtClean="0">
                <a:latin typeface="+mj-lt"/>
              </a:rPr>
              <a:t> </a:t>
            </a:r>
            <a:r>
              <a:rPr lang="sk-SK" dirty="0">
                <a:latin typeface="+mj-lt"/>
              </a:rPr>
              <a:t>Uz</a:t>
            </a:r>
            <a:r>
              <a:rPr lang="sk-SK" dirty="0" smtClean="0">
                <a:latin typeface="+mj-lt"/>
              </a:rPr>
              <a:t>nesenie vlády SR č. 481/2011: „Koncepcia zabezpečenia  </a:t>
            </a:r>
          </a:p>
          <a:p>
            <a:pPr marL="0" indent="0" algn="just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dirty="0">
                <a:latin typeface="+mj-lt"/>
              </a:rPr>
              <a:t> </a:t>
            </a:r>
            <a:r>
              <a:rPr lang="sk-SK" dirty="0" smtClean="0">
                <a:latin typeface="+mj-lt"/>
              </a:rPr>
              <a:t>                               a zavedenia DRG systému“ </a:t>
            </a:r>
          </a:p>
          <a:p>
            <a:pPr marL="0" indent="0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/>
            </a:pPr>
            <a:r>
              <a:rPr lang="sk-SK" sz="2400" b="1" u="sng" dirty="0" smtClean="0">
                <a:latin typeface="+mj-lt"/>
              </a:rPr>
              <a:t>13.12.2011</a:t>
            </a:r>
            <a:r>
              <a:rPr lang="sk-SK" sz="2400" b="1" u="sng" dirty="0" smtClean="0">
                <a:latin typeface="+mj-lt"/>
                <a:sym typeface="Symbol"/>
              </a:rPr>
              <a:t> </a:t>
            </a:r>
            <a:r>
              <a:rPr lang="sk-SK" sz="2400" dirty="0">
                <a:sym typeface="Symbol"/>
              </a:rPr>
              <a:t></a:t>
            </a:r>
            <a:r>
              <a:rPr lang="sk-SK" sz="2400" b="1" dirty="0" smtClean="0">
                <a:latin typeface="+mj-lt"/>
              </a:rPr>
              <a:t> </a:t>
            </a:r>
            <a:r>
              <a:rPr lang="sk-SK" dirty="0" smtClean="0">
                <a:latin typeface="+mj-lt"/>
              </a:rPr>
              <a:t>Zmluva o spolupráci s InEK (G-DRG)</a:t>
            </a:r>
          </a:p>
        </p:txBody>
      </p:sp>
      <p:sp>
        <p:nvSpPr>
          <p:cNvPr id="12295" name="BlokTextu 5"/>
          <p:cNvSpPr txBox="1">
            <a:spLocks noChangeArrowheads="1"/>
          </p:cNvSpPr>
          <p:nvPr/>
        </p:nvSpPr>
        <p:spPr bwMode="auto">
          <a:xfrm>
            <a:off x="250825" y="6637338"/>
            <a:ext cx="7197725" cy="11112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800">
                <a:latin typeface="Georgia" pitchFamily="18" charset="0"/>
              </a:rPr>
              <a:t>Vysvetlivky: AFN – asociácia fakultných nemocníc; ASN – asociácia nemocníc Slovenska; VšZP – všeobecná zdravotná poisťovňa; RV DRG – riadiaci výbor DRG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22907" y="259396"/>
            <a:ext cx="7253560" cy="99719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3600" dirty="0">
                <a:solidFill>
                  <a:schemeClr val="bg1"/>
                </a:solidFill>
                <a:latin typeface="+mj-lt"/>
                <a:cs typeface="Arial" charset="0"/>
              </a:rPr>
              <a:t>Míľniky pri zavádzaní DRG na </a:t>
            </a: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Slovensku</a:t>
            </a:r>
            <a:endParaRPr lang="sk-SK" sz="360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711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r:id="rId7" imgW="0" imgH="0" progId="">
                  <p:embed/>
                </p:oleObj>
              </mc:Choice>
              <mc:Fallback>
                <p:oleObj r:id="rId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59843" y="1540558"/>
            <a:ext cx="8897937" cy="42380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indent="0" algn="just" eaLnBrk="0" hangingPunct="0">
              <a:lnSpc>
                <a:spcPct val="150000"/>
              </a:lnSpc>
              <a:spcBef>
                <a:spcPct val="40000"/>
              </a:spcBef>
              <a:buClr>
                <a:schemeClr val="bg2"/>
              </a:buClr>
              <a:defRPr sz="2400" b="1" u="sng">
                <a:latin typeface="+mj-lt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sk-SK" dirty="0"/>
              <a:t>15.02.2012</a:t>
            </a:r>
            <a:r>
              <a:rPr lang="sk-SK" u="none" dirty="0"/>
              <a:t> </a:t>
            </a:r>
            <a:r>
              <a:rPr lang="sk-SK" u="none" dirty="0" smtClean="0"/>
              <a:t> </a:t>
            </a:r>
            <a:r>
              <a:rPr lang="sk-SK" u="none" dirty="0" smtClean="0">
                <a:sym typeface="Symbol"/>
              </a:rPr>
              <a:t>   </a:t>
            </a:r>
            <a:r>
              <a:rPr lang="sk-SK" sz="1800" b="0" u="none" dirty="0" smtClean="0"/>
              <a:t>Zmluva </a:t>
            </a:r>
            <a:r>
              <a:rPr lang="sk-SK" sz="1800" b="0" u="none" dirty="0"/>
              <a:t>o poskytnutí nenávratného finančného príspevku </a:t>
            </a:r>
            <a:endParaRPr lang="sk-SK" sz="1800" b="0" u="none" dirty="0" smtClean="0"/>
          </a:p>
          <a:p>
            <a:r>
              <a:rPr lang="sk-SK" dirty="0" smtClean="0"/>
              <a:t>10.04.2012</a:t>
            </a:r>
            <a:r>
              <a:rPr lang="sk-SK" sz="1800" b="0" u="none" dirty="0" smtClean="0"/>
              <a:t>  </a:t>
            </a:r>
            <a:r>
              <a:rPr lang="sk-SK" u="none" dirty="0" smtClean="0">
                <a:sym typeface="Symbol"/>
              </a:rPr>
              <a:t>   </a:t>
            </a:r>
            <a:r>
              <a:rPr lang="sk-SK" sz="1800" b="0" u="none" dirty="0" smtClean="0"/>
              <a:t>Akceptačný </a:t>
            </a:r>
            <a:r>
              <a:rPr lang="sk-SK" sz="1800" b="0" u="none" dirty="0"/>
              <a:t>list od MZ SR k Vykonávacej zmluve (pre </a:t>
            </a:r>
            <a:endParaRPr lang="sk-SK" sz="1800" b="0" u="none" dirty="0" smtClean="0"/>
          </a:p>
          <a:p>
            <a:r>
              <a:rPr lang="sk-SK" sz="1800" b="0" u="none" dirty="0"/>
              <a:t> </a:t>
            </a:r>
            <a:r>
              <a:rPr lang="sk-SK" sz="1800" b="0" u="none" dirty="0" smtClean="0"/>
              <a:t>                                  vzdelávanie</a:t>
            </a:r>
            <a:r>
              <a:rPr lang="sk-SK" sz="1800" b="0" u="none" dirty="0"/>
              <a:t>) - podpísaná 29.9.2012</a:t>
            </a:r>
          </a:p>
          <a:p>
            <a:r>
              <a:rPr lang="sk-SK" dirty="0" smtClean="0"/>
              <a:t>27.06.2012</a:t>
            </a:r>
            <a:r>
              <a:rPr lang="sk-SK" u="none" dirty="0">
                <a:sym typeface="Symbol"/>
              </a:rPr>
              <a:t> </a:t>
            </a:r>
            <a:r>
              <a:rPr lang="sk-SK" u="none" dirty="0" smtClean="0"/>
              <a:t>   </a:t>
            </a:r>
            <a:r>
              <a:rPr lang="sk-SK" sz="1800" b="0" u="none" dirty="0" smtClean="0"/>
              <a:t>RV </a:t>
            </a:r>
            <a:r>
              <a:rPr lang="sk-SK" sz="1800" b="0" u="none" dirty="0"/>
              <a:t>DRG predložená verzia SK – DRG 1.0, ktorá obsahovala </a:t>
            </a:r>
            <a:r>
              <a:rPr lang="sk-SK" sz="1800" b="0" u="none" dirty="0" smtClean="0"/>
              <a:t> </a:t>
            </a:r>
          </a:p>
          <a:p>
            <a:r>
              <a:rPr lang="sk-SK" sz="1800" b="0" u="none" dirty="0"/>
              <a:t> </a:t>
            </a:r>
            <a:r>
              <a:rPr lang="sk-SK" sz="1800" b="0" u="none" dirty="0" smtClean="0"/>
              <a:t>                                 klasifikáciu </a:t>
            </a:r>
            <a:r>
              <a:rPr lang="sk-SK" sz="1800" b="0" u="none" dirty="0"/>
              <a:t>diagnóz, klasifikáciu výkonov, pravidlá kódovania, </a:t>
            </a:r>
            <a:endParaRPr lang="sk-SK" sz="1800" b="0" u="none" dirty="0" smtClean="0"/>
          </a:p>
          <a:p>
            <a:r>
              <a:rPr lang="sk-SK" sz="1800" b="0" u="none" dirty="0"/>
              <a:t> </a:t>
            </a:r>
            <a:r>
              <a:rPr lang="sk-SK" sz="1800" b="0" u="none" dirty="0" smtClean="0"/>
              <a:t>                                 definičnú </a:t>
            </a:r>
            <a:r>
              <a:rPr lang="sk-SK" sz="1800" b="0" u="none" dirty="0"/>
              <a:t>príručku, katalóg prípadových paušálov</a:t>
            </a:r>
          </a:p>
          <a:p>
            <a:r>
              <a:rPr lang="sk-SK" dirty="0" smtClean="0"/>
              <a:t>04.07.2012</a:t>
            </a:r>
            <a:r>
              <a:rPr lang="sk-SK" u="none" dirty="0">
                <a:sym typeface="Symbol"/>
              </a:rPr>
              <a:t> </a:t>
            </a:r>
            <a:r>
              <a:rPr lang="sk-SK" u="none" dirty="0" smtClean="0">
                <a:sym typeface="Symbol"/>
              </a:rPr>
              <a:t></a:t>
            </a:r>
            <a:r>
              <a:rPr lang="sk-SK" u="none" dirty="0" smtClean="0"/>
              <a:t>   </a:t>
            </a:r>
            <a:r>
              <a:rPr lang="sk-SK" sz="1800" u="none" dirty="0" smtClean="0"/>
              <a:t>Tlačová </a:t>
            </a:r>
            <a:r>
              <a:rPr lang="sk-SK" sz="1800" u="none" dirty="0"/>
              <a:t>správa – „Slovenská verzia DRG pripravená“</a:t>
            </a:r>
          </a:p>
        </p:txBody>
      </p:sp>
      <p:sp>
        <p:nvSpPr>
          <p:cNvPr id="12295" name="BlokTextu 5"/>
          <p:cNvSpPr txBox="1">
            <a:spLocks noChangeArrowheads="1"/>
          </p:cNvSpPr>
          <p:nvPr/>
        </p:nvSpPr>
        <p:spPr bwMode="auto">
          <a:xfrm>
            <a:off x="250825" y="6637338"/>
            <a:ext cx="7197725" cy="11112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800">
                <a:latin typeface="Georgia" pitchFamily="18" charset="0"/>
              </a:rPr>
              <a:t>Vysvetlivky: AFN – asociácia fakultných nemocníc; ASN – asociácia nemocníc Slovenska; VšZP – všeobecná zdravotná poisťovňa; RV DRG – riadiaci výbor DRG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22907" y="259396"/>
            <a:ext cx="7253560" cy="99719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3600" dirty="0">
                <a:solidFill>
                  <a:schemeClr val="bg1"/>
                </a:solidFill>
                <a:latin typeface="+mj-lt"/>
                <a:cs typeface="Arial" charset="0"/>
              </a:rPr>
              <a:t>Míľniky pri zavádzaní DRG na </a:t>
            </a: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Slovensku</a:t>
            </a:r>
            <a:endParaRPr lang="sk-SK" sz="360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841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BlokTextu 1"/>
          <p:cNvSpPr txBox="1">
            <a:spLocks noChangeArrowheads="1"/>
          </p:cNvSpPr>
          <p:nvPr/>
        </p:nvSpPr>
        <p:spPr bwMode="auto">
          <a:xfrm>
            <a:off x="2142742" y="2085078"/>
            <a:ext cx="6654417" cy="1338828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dirty="0">
                <a:latin typeface="+mj-lt"/>
              </a:rPr>
              <a:t>SK verzia MKCH </a:t>
            </a:r>
            <a:r>
              <a:rPr lang="sk-SK" dirty="0" smtClean="0">
                <a:latin typeface="+mj-lt"/>
              </a:rPr>
              <a:t>a </a:t>
            </a:r>
            <a:r>
              <a:rPr lang="sk-SK" dirty="0">
                <a:latin typeface="+mj-lt"/>
              </a:rPr>
              <a:t>jej doplnenie (+ </a:t>
            </a:r>
            <a:r>
              <a:rPr lang="sk-SK" dirty="0" smtClean="0">
                <a:latin typeface="+mj-lt"/>
              </a:rPr>
              <a:t>5000 Dg</a:t>
            </a:r>
            <a:r>
              <a:rPr lang="sk-SK" dirty="0">
                <a:latin typeface="+mj-lt"/>
              </a:rPr>
              <a:t>.) prevzatých z </a:t>
            </a:r>
            <a:r>
              <a:rPr lang="sk-SK" dirty="0" smtClean="0">
                <a:latin typeface="+mj-lt"/>
              </a:rPr>
              <a:t>  nemeckej </a:t>
            </a:r>
            <a:r>
              <a:rPr lang="sk-SK" dirty="0">
                <a:latin typeface="+mj-lt"/>
              </a:rPr>
              <a:t>modifikácie WHO-ICD 2011 </a:t>
            </a:r>
            <a:r>
              <a:rPr lang="sk-SK" b="1" dirty="0">
                <a:latin typeface="+mj-lt"/>
              </a:rPr>
              <a:t>nie</a:t>
            </a:r>
            <a:r>
              <a:rPr lang="sk-SK" dirty="0">
                <a:latin typeface="+mj-lt"/>
              </a:rPr>
              <a:t> </a:t>
            </a:r>
            <a:r>
              <a:rPr lang="sk-SK" b="1" dirty="0">
                <a:latin typeface="+mj-lt"/>
              </a:rPr>
              <a:t>je </a:t>
            </a:r>
            <a:r>
              <a:rPr lang="sk-SK" b="1" dirty="0" smtClean="0">
                <a:latin typeface="+mj-lt"/>
              </a:rPr>
              <a:t>dokončená </a:t>
            </a:r>
          </a:p>
          <a:p>
            <a:pPr marL="171450" indent="-1714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dirty="0">
                <a:latin typeface="+mj-lt"/>
              </a:rPr>
              <a:t>V</a:t>
            </a:r>
            <a:r>
              <a:rPr lang="sk-SK" dirty="0" smtClean="0">
                <a:latin typeface="+mj-lt"/>
              </a:rPr>
              <a:t> súčasnosti </a:t>
            </a:r>
            <a:r>
              <a:rPr lang="sk-SK" dirty="0">
                <a:latin typeface="+mj-lt"/>
              </a:rPr>
              <a:t>v procese jazykovej a odbornej </a:t>
            </a:r>
            <a:r>
              <a:rPr lang="sk-SK" dirty="0" smtClean="0">
                <a:latin typeface="+mj-lt"/>
              </a:rPr>
              <a:t>revízie</a:t>
            </a:r>
          </a:p>
          <a:p>
            <a:pPr marL="171450" indent="-1714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dirty="0">
                <a:latin typeface="+mj-lt"/>
              </a:rPr>
              <a:t>Z</a:t>
            </a:r>
            <a:r>
              <a:rPr lang="sk-SK" dirty="0" smtClean="0">
                <a:latin typeface="+mj-lt"/>
              </a:rPr>
              <a:t>o </a:t>
            </a:r>
            <a:r>
              <a:rPr lang="sk-SK" dirty="0">
                <a:latin typeface="+mj-lt"/>
              </a:rPr>
              <a:t>strany NCZI prisľúbený termín </a:t>
            </a:r>
            <a:r>
              <a:rPr lang="sk-SK" b="1" dirty="0">
                <a:latin typeface="+mj-lt"/>
              </a:rPr>
              <a:t>30.11.2012 </a:t>
            </a:r>
          </a:p>
        </p:txBody>
      </p:sp>
      <p:sp>
        <p:nvSpPr>
          <p:cNvPr id="2" name="Zaoblený obdĺžnik 1"/>
          <p:cNvSpPr/>
          <p:nvPr/>
        </p:nvSpPr>
        <p:spPr>
          <a:xfrm>
            <a:off x="171995" y="2006222"/>
            <a:ext cx="1877522" cy="1512295"/>
          </a:xfrm>
          <a:prstGeom prst="roundRect">
            <a:avLst/>
          </a:prstGeom>
          <a:solidFill>
            <a:srgbClr val="CC0000"/>
          </a:solidFill>
          <a:ln w="12700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MKCH 10</a:t>
            </a:r>
          </a:p>
        </p:txBody>
      </p:sp>
      <p:sp>
        <p:nvSpPr>
          <p:cNvPr id="13318" name="BlokTextu 1"/>
          <p:cNvSpPr txBox="1">
            <a:spLocks noChangeArrowheads="1"/>
          </p:cNvSpPr>
          <p:nvPr/>
        </p:nvSpPr>
        <p:spPr bwMode="auto">
          <a:xfrm>
            <a:off x="2142742" y="4572984"/>
            <a:ext cx="6654417" cy="177741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dirty="0">
                <a:latin typeface="+mj-lt"/>
              </a:rPr>
              <a:t>L</a:t>
            </a:r>
            <a:r>
              <a:rPr lang="sk-SK" dirty="0" smtClean="0">
                <a:latin typeface="+mj-lt"/>
              </a:rPr>
              <a:t>egislatívny proces </a:t>
            </a:r>
            <a:r>
              <a:rPr lang="sk-SK" dirty="0">
                <a:latin typeface="+mj-lt"/>
              </a:rPr>
              <a:t>nových katalógov </a:t>
            </a:r>
            <a:r>
              <a:rPr lang="sk-SK" dirty="0" smtClean="0">
                <a:latin typeface="+mj-lt"/>
              </a:rPr>
              <a:t>výkonov </a:t>
            </a:r>
            <a:r>
              <a:rPr lang="sk-SK" dirty="0">
                <a:latin typeface="+mj-lt"/>
              </a:rPr>
              <a:t>pre zúčtovávanie ZS nie je </a:t>
            </a:r>
            <a:r>
              <a:rPr lang="sk-SK" dirty="0" smtClean="0">
                <a:latin typeface="+mj-lt"/>
              </a:rPr>
              <a:t>dokončený</a:t>
            </a:r>
            <a:endParaRPr lang="sk-SK" dirty="0">
              <a:latin typeface="+mj-lt"/>
            </a:endParaRPr>
          </a:p>
          <a:p>
            <a:pPr marL="171450" indent="-171450">
              <a:lnSpc>
                <a:spcPct val="150000"/>
              </a:lnSpc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dirty="0">
                <a:latin typeface="+mj-lt"/>
              </a:rPr>
              <a:t>„Záverečné“ zasadnutie katalogizačnej komisie plánované 4.12.2012          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171995" y="4572984"/>
            <a:ext cx="1877522" cy="1664043"/>
          </a:xfrm>
          <a:prstGeom prst="roundRect">
            <a:avLst/>
          </a:prstGeom>
          <a:solidFill>
            <a:srgbClr val="CC0000"/>
          </a:solidFill>
          <a:ln w="12700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Zoznam zdravotných výkonov </a:t>
            </a:r>
            <a:endParaRPr lang="sk-SK" sz="2000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(</a:t>
            </a:r>
            <a:r>
              <a:rPr lang="sk-SK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ZZV)</a:t>
            </a:r>
          </a:p>
        </p:txBody>
      </p:sp>
      <p:sp>
        <p:nvSpPr>
          <p:cNvPr id="13320" name="BlokTextu 10"/>
          <p:cNvSpPr txBox="1">
            <a:spLocks noChangeArrowheads="1"/>
          </p:cNvSpPr>
          <p:nvPr/>
        </p:nvSpPr>
        <p:spPr bwMode="auto">
          <a:xfrm>
            <a:off x="250825" y="6627813"/>
            <a:ext cx="2522538" cy="11112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800">
                <a:latin typeface="Georgia" pitchFamily="18" charset="0"/>
              </a:rPr>
              <a:t>Vysvetlivky: Dg – diagnóza; ZS – zdravotná starostlivosť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50825" y="192307"/>
            <a:ext cx="7253560" cy="99719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3600" dirty="0">
                <a:solidFill>
                  <a:schemeClr val="bg1"/>
                </a:solidFill>
                <a:latin typeface="+mj-lt"/>
                <a:cs typeface="Arial" charset="0"/>
              </a:rPr>
              <a:t>Aktuálny stav implementácie - kľúčové procesy </a:t>
            </a:r>
          </a:p>
        </p:txBody>
      </p:sp>
    </p:spTree>
    <p:extLst>
      <p:ext uri="{BB962C8B-B14F-4D97-AF65-F5344CB8AC3E}">
        <p14:creationId xmlns:p14="http://schemas.microsoft.com/office/powerpoint/2010/main" val="13748794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BlokTextu 1"/>
          <p:cNvSpPr txBox="1">
            <a:spLocks noChangeArrowheads="1"/>
          </p:cNvSpPr>
          <p:nvPr/>
        </p:nvSpPr>
        <p:spPr bwMode="auto">
          <a:xfrm>
            <a:off x="2457450" y="4131578"/>
            <a:ext cx="6667500" cy="2077492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5750" indent="-2857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2000" dirty="0">
                <a:latin typeface="+mj-lt"/>
              </a:rPr>
              <a:t>IT - špecifikácia pre prípravu Groupera doručená </a:t>
            </a:r>
            <a:r>
              <a:rPr lang="sk-SK" sz="2000" b="1" dirty="0">
                <a:latin typeface="+mj-lt"/>
              </a:rPr>
              <a:t>25.10.2012 </a:t>
            </a:r>
            <a:r>
              <a:rPr lang="sk-SK" sz="2000" dirty="0">
                <a:latin typeface="+mj-lt"/>
              </a:rPr>
              <a:t>(v NJ)</a:t>
            </a:r>
          </a:p>
          <a:p>
            <a:pPr marL="285750" indent="-2857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2000" dirty="0">
                <a:latin typeface="+mj-lt"/>
              </a:rPr>
              <a:t>Potreba vytvorenia dávkového Groupera a Web-Groupera </a:t>
            </a:r>
            <a:r>
              <a:rPr lang="sk-SK" sz="2000" dirty="0" smtClean="0">
                <a:latin typeface="+mj-lt"/>
              </a:rPr>
              <a:t>(</a:t>
            </a:r>
            <a:r>
              <a:rPr lang="sk-SK" sz="2000" dirty="0">
                <a:latin typeface="+mj-lt"/>
              </a:rPr>
              <a:t>pre vzdelávanie)  </a:t>
            </a:r>
          </a:p>
          <a:p>
            <a:pPr marL="285750" indent="-2857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2000" dirty="0" smtClean="0">
                <a:latin typeface="+mj-lt"/>
              </a:rPr>
              <a:t>Dátum vytvorenia </a:t>
            </a:r>
            <a:r>
              <a:rPr lang="sk-SK" sz="2000" dirty="0">
                <a:latin typeface="+mj-lt"/>
              </a:rPr>
              <a:t>Groupera pre zber údajov a vzdelávnie od 01.01.2013 </a:t>
            </a:r>
            <a:r>
              <a:rPr lang="sk-SK" sz="2000" dirty="0" smtClean="0">
                <a:latin typeface="+mj-lt"/>
              </a:rPr>
              <a:t>je nereálny</a:t>
            </a:r>
            <a:endParaRPr lang="sk-SK" sz="2000" dirty="0">
              <a:latin typeface="+mj-lt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250825" y="4152083"/>
            <a:ext cx="2019409" cy="2000250"/>
          </a:xfrm>
          <a:prstGeom prst="roundRect">
            <a:avLst/>
          </a:prstGeom>
          <a:solidFill>
            <a:srgbClr val="CC0000"/>
          </a:solidFill>
          <a:ln w="12700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400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Grouper</a:t>
            </a:r>
            <a:endParaRPr lang="sk-SK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8918" name="BlokTextu 10"/>
          <p:cNvSpPr txBox="1">
            <a:spLocks noChangeArrowheads="1"/>
          </p:cNvSpPr>
          <p:nvPr/>
        </p:nvSpPr>
        <p:spPr bwMode="auto">
          <a:xfrm>
            <a:off x="250825" y="6637338"/>
            <a:ext cx="3059113" cy="11112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sk-SK" sz="800">
                <a:latin typeface="Georgia" pitchFamily="18" charset="0"/>
              </a:rPr>
              <a:t>Vysvetlivky: OPS – katalóg výkonov používaný v Nemecku pre DRG</a:t>
            </a:r>
          </a:p>
        </p:txBody>
      </p:sp>
      <p:sp>
        <p:nvSpPr>
          <p:cNvPr id="11" name="Zaoblený obdĺžnik 7"/>
          <p:cNvSpPr/>
          <p:nvPr/>
        </p:nvSpPr>
        <p:spPr>
          <a:xfrm>
            <a:off x="250825" y="1724025"/>
            <a:ext cx="2019409" cy="1844675"/>
          </a:xfrm>
          <a:prstGeom prst="roundRect">
            <a:avLst/>
          </a:prstGeom>
          <a:solidFill>
            <a:srgbClr val="CC0000"/>
          </a:solidFill>
          <a:ln w="12700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anchor="ctr"/>
          <a:lstStyle/>
          <a:p>
            <a:pPr algn="ctr">
              <a:spcBef>
                <a:spcPts val="900"/>
              </a:spcBef>
              <a:buClr>
                <a:schemeClr val="bg2"/>
              </a:buClr>
              <a:defRPr/>
            </a:pPr>
            <a:r>
              <a:rPr lang="sk-SK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Definičná príručka (DP)</a:t>
            </a:r>
          </a:p>
        </p:txBody>
      </p:sp>
      <p:sp>
        <p:nvSpPr>
          <p:cNvPr id="38920" name="BlokTextu 1"/>
          <p:cNvSpPr txBox="1">
            <a:spLocks noChangeArrowheads="1"/>
          </p:cNvSpPr>
          <p:nvPr/>
        </p:nvSpPr>
        <p:spPr bwMode="auto">
          <a:xfrm>
            <a:off x="2438400" y="1899808"/>
            <a:ext cx="6009564" cy="1461939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2000" b="1" dirty="0">
                <a:latin typeface="+mj-lt"/>
              </a:rPr>
              <a:t>26.10.2012 </a:t>
            </a:r>
            <a:r>
              <a:rPr lang="sk-SK" sz="2000" dirty="0">
                <a:latin typeface="+mj-lt"/>
              </a:rPr>
              <a:t> doručený PDF - dokument DP (INeK)</a:t>
            </a:r>
          </a:p>
          <a:p>
            <a:pPr marL="171450" indent="-1714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sk-SK" sz="2000" dirty="0">
                <a:latin typeface="+mj-lt"/>
              </a:rPr>
              <a:t>Chyby v jazykovej lokalizácii, nesúlad so súčasne pripomienkovaným ZZV</a:t>
            </a:r>
          </a:p>
          <a:p>
            <a:pPr marL="171450" indent="-171450">
              <a:spcBef>
                <a:spcPts val="9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pl-PL" sz="2000" dirty="0">
                <a:latin typeface="+mj-lt"/>
              </a:rPr>
              <a:t>Nesúlad terminológie s MKCH- </a:t>
            </a:r>
            <a:r>
              <a:rPr lang="pl-PL" sz="2000" dirty="0" smtClean="0">
                <a:latin typeface="+mj-lt"/>
              </a:rPr>
              <a:t>10</a:t>
            </a:r>
            <a:endParaRPr lang="sk-SK" sz="2000" dirty="0"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24700" y="196699"/>
            <a:ext cx="7395451" cy="99719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sk-SK" sz="3600" dirty="0">
                <a:solidFill>
                  <a:schemeClr val="bg1"/>
                </a:solidFill>
                <a:latin typeface="+mj-lt"/>
                <a:cs typeface="Arial" charset="0"/>
              </a:rPr>
              <a:t>Aktuálny stav implementácie </a:t>
            </a:r>
            <a:r>
              <a:rPr lang="sk-SK" sz="3600" dirty="0" smtClean="0">
                <a:solidFill>
                  <a:schemeClr val="bg1"/>
                </a:solidFill>
                <a:latin typeface="+mj-lt"/>
                <a:cs typeface="Arial" charset="0"/>
              </a:rPr>
              <a:t>- </a:t>
            </a:r>
            <a:r>
              <a:rPr lang="sk-SK" sz="3600" dirty="0">
                <a:solidFill>
                  <a:schemeClr val="bg1"/>
                </a:solidFill>
                <a:latin typeface="+mj-lt"/>
                <a:cs typeface="Arial" charset="0"/>
              </a:rPr>
              <a:t>kľúčové komponenty SK-DRG 1.0</a:t>
            </a:r>
          </a:p>
        </p:txBody>
      </p:sp>
    </p:spTree>
    <p:extLst>
      <p:ext uri="{BB962C8B-B14F-4D97-AF65-F5344CB8AC3E}">
        <p14:creationId xmlns:p14="http://schemas.microsoft.com/office/powerpoint/2010/main" val="2745395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82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FJ3QO7eE6OSNiY.sems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FJ3QO7eE6OSNiY.sems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7_ohdXkF0.ymFgp1IBbd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FJ3QO7eE6OSNiY.sems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FJ3QO7eE6OSNiY.sems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55WXBa5U2E725wF9oxVQ"/>
</p:tagLst>
</file>

<file path=ppt/theme/theme1.xml><?xml version="1.0" encoding="utf-8"?>
<a:theme xmlns:a="http://schemas.openxmlformats.org/drawingml/2006/main" name="Blank">
  <a:themeElements>
    <a:clrScheme name="ATK2007 Color">
      <a:dk1>
        <a:srgbClr val="000000"/>
      </a:dk1>
      <a:lt1>
        <a:srgbClr val="FFFFFF"/>
      </a:lt1>
      <a:dk2>
        <a:srgbClr val="000000"/>
      </a:dk2>
      <a:lt2>
        <a:srgbClr val="7D0900"/>
      </a:lt2>
      <a:accent1>
        <a:srgbClr val="808080"/>
      </a:accent1>
      <a:accent2>
        <a:srgbClr val="A0A0A0"/>
      </a:accent2>
      <a:accent3>
        <a:srgbClr val="B9B9B9"/>
      </a:accent3>
      <a:accent4>
        <a:srgbClr val="DCDCDC"/>
      </a:accent4>
      <a:accent5>
        <a:srgbClr val="333333"/>
      </a:accent5>
      <a:accent6>
        <a:srgbClr val="5F5F5F"/>
      </a:accent6>
      <a:hlink>
        <a:srgbClr val="B9B9B9"/>
      </a:hlink>
      <a:folHlink>
        <a:srgbClr val="DCDCDC"/>
      </a:folHlink>
    </a:clrScheme>
    <a:fontScheme name="ATK2007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rnd">
          <a:solidFill>
            <a:schemeClr val="tx1"/>
          </a:solidFill>
        </a:ln>
      </a:spPr>
      <a:bodyPr lIns="73152" tIns="73152" rIns="73152" bIns="73152" rtlCol="0" anchor="ctr">
        <a:noAutofit/>
      </a:bodyPr>
      <a:lstStyle>
        <a:defPPr algn="ctr">
          <a:lnSpc>
            <a:spcPct val="90000"/>
          </a:lnSpc>
          <a:spcBef>
            <a:spcPts val="900"/>
          </a:spcBef>
          <a:buClr>
            <a:schemeClr val="bg2"/>
          </a:buClr>
          <a:defRPr sz="14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 cap="rnd">
          <a:noFill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900"/>
          </a:spcBef>
          <a:buClr>
            <a:schemeClr val="bg2"/>
          </a:buClr>
          <a:defRPr sz="1400" dirty="0" err="1" smtClean="0">
            <a:latin typeface="Arial 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254</TotalTime>
  <Words>705</Words>
  <Application>Microsoft Office PowerPoint</Application>
  <PresentationFormat>Prezentácia na obrazovke (4:3)</PresentationFormat>
  <Paragraphs>128</Paragraphs>
  <Slides>12</Slides>
  <Notes>12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4" baseType="lpstr">
      <vt:lpstr>Blank</vt:lpstr>
      <vt:lpstr>think-cell Slide</vt:lpstr>
      <vt:lpstr>Prezentácia programu PowerPoint</vt:lpstr>
      <vt:lpstr>DRG  (Diagnosis Related Groups)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A.T. Kearney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Pažinková Monika, MUDr., MPH</cp:lastModifiedBy>
  <cp:revision>472</cp:revision>
  <cp:lastPrinted>2012-10-29T08:02:19Z</cp:lastPrinted>
  <dcterms:created xsi:type="dcterms:W3CDTF">2010-12-22T15:48:05Z</dcterms:created>
  <dcterms:modified xsi:type="dcterms:W3CDTF">2012-11-27T08:25:24Z</dcterms:modified>
</cp:coreProperties>
</file>