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699" r:id="rId2"/>
    <p:sldId id="700" r:id="rId3"/>
    <p:sldId id="701" r:id="rId4"/>
    <p:sldId id="705" r:id="rId5"/>
    <p:sldId id="703" r:id="rId6"/>
    <p:sldId id="711" r:id="rId7"/>
    <p:sldId id="713" r:id="rId8"/>
    <p:sldId id="714" r:id="rId9"/>
    <p:sldId id="760" r:id="rId10"/>
    <p:sldId id="761" r:id="rId11"/>
    <p:sldId id="762" r:id="rId12"/>
    <p:sldId id="717" r:id="rId13"/>
    <p:sldId id="719" r:id="rId14"/>
    <p:sldId id="720" r:id="rId15"/>
    <p:sldId id="721" r:id="rId16"/>
    <p:sldId id="722" r:id="rId17"/>
    <p:sldId id="724" r:id="rId18"/>
    <p:sldId id="725" r:id="rId19"/>
    <p:sldId id="726" r:id="rId20"/>
    <p:sldId id="727" r:id="rId21"/>
    <p:sldId id="728" r:id="rId22"/>
    <p:sldId id="729" r:id="rId23"/>
    <p:sldId id="731" r:id="rId24"/>
    <p:sldId id="732" r:id="rId25"/>
    <p:sldId id="733" r:id="rId26"/>
    <p:sldId id="734" r:id="rId27"/>
    <p:sldId id="735" r:id="rId28"/>
    <p:sldId id="757" r:id="rId29"/>
    <p:sldId id="736" r:id="rId30"/>
    <p:sldId id="737" r:id="rId31"/>
    <p:sldId id="739" r:id="rId32"/>
    <p:sldId id="758" r:id="rId33"/>
    <p:sldId id="759" r:id="rId34"/>
    <p:sldId id="751" r:id="rId35"/>
    <p:sldId id="752" r:id="rId36"/>
    <p:sldId id="756" r:id="rId37"/>
  </p:sldIdLst>
  <p:sldSz cx="9144000" cy="6858000" type="screen4x3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 baseline="-250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800000"/>
    <a:srgbClr val="FF3300"/>
    <a:srgbClr val="FF0000"/>
    <a:srgbClr val="008000"/>
    <a:srgbClr val="0066CC"/>
    <a:srgbClr val="0033CC"/>
    <a:srgbClr val="0000FF"/>
    <a:srgbClr val="FFFF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714" autoAdjust="0"/>
  </p:normalViewPr>
  <p:slideViewPr>
    <p:cSldViewPr snapToGrid="0">
      <p:cViewPr>
        <p:scale>
          <a:sx n="110" d="100"/>
          <a:sy n="110" d="100"/>
        </p:scale>
        <p:origin x="276" y="462"/>
      </p:cViewPr>
      <p:guideLst>
        <p:guide orient="horz" pos="3608"/>
        <p:guide orient="horz" pos="898"/>
        <p:guide orient="horz" pos="2555"/>
        <p:guide pos="5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342" y="-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sk-SK" dirty="0" smtClean="0">
                <a:solidFill>
                  <a:srgbClr val="002060"/>
                </a:solidFill>
              </a:rPr>
              <a:t>Celkový počet: </a:t>
            </a:r>
            <a:r>
              <a:rPr lang="sk-SK" u="sng" dirty="0" smtClean="0">
                <a:solidFill>
                  <a:srgbClr val="002060"/>
                </a:solidFill>
              </a:rPr>
              <a:t>1240</a:t>
            </a:r>
            <a:r>
              <a:rPr lang="sk-SK" dirty="0" smtClean="0">
                <a:solidFill>
                  <a:srgbClr val="002060"/>
                </a:solidFill>
              </a:rPr>
              <a:t> k 1.10.2013</a:t>
            </a:r>
            <a:endParaRPr lang="en-US" dirty="0">
              <a:solidFill>
                <a:srgbClr val="002060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Hárok2!$D$5</c:f>
              <c:strCache>
                <c:ptCount val="1"/>
                <c:pt idx="0">
                  <c:v>Počet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33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Hárok2!$C$6:$C$10</c:f>
              <c:strCache>
                <c:ptCount val="5"/>
                <c:pt idx="0">
                  <c:v>Ústavná starostlivosť + ÚPS</c:v>
                </c:pt>
                <c:pt idx="1">
                  <c:v>Ambulantná starostlivosť</c:v>
                </c:pt>
                <c:pt idx="2">
                  <c:v>Bez určenia formy</c:v>
                </c:pt>
                <c:pt idx="3">
                  <c:v>ZZS </c:v>
                </c:pt>
                <c:pt idx="4">
                  <c:v>LSPP</c:v>
                </c:pt>
              </c:strCache>
            </c:strRef>
          </c:cat>
          <c:val>
            <c:numRef>
              <c:f>Hárok2!$D$6:$D$10</c:f>
              <c:numCache>
                <c:formatCode>General</c:formatCode>
                <c:ptCount val="5"/>
                <c:pt idx="0">
                  <c:v>596</c:v>
                </c:pt>
                <c:pt idx="1">
                  <c:v>479</c:v>
                </c:pt>
                <c:pt idx="2">
                  <c:v>91</c:v>
                </c:pt>
                <c:pt idx="3">
                  <c:v>39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490624"/>
        <c:axId val="34512896"/>
      </c:barChart>
      <c:catAx>
        <c:axId val="34490624"/>
        <c:scaling>
          <c:orientation val="minMax"/>
        </c:scaling>
        <c:delete val="0"/>
        <c:axPos val="b"/>
        <c:majorTickMark val="out"/>
        <c:minorTickMark val="none"/>
        <c:tickLblPos val="nextTo"/>
        <c:crossAx val="34512896"/>
        <c:crosses val="autoZero"/>
        <c:auto val="1"/>
        <c:lblAlgn val="ctr"/>
        <c:lblOffset val="100"/>
        <c:noMultiLvlLbl val="0"/>
      </c:catAx>
      <c:valAx>
        <c:axId val="34512896"/>
        <c:scaling>
          <c:orientation val="minMax"/>
          <c:max val="6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4906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7069671825159911E-2"/>
          <c:y val="2.7744065608865418E-2"/>
          <c:w val="0.86604524975105668"/>
          <c:h val="0.85938483818159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Hárok2!$O$5</c:f>
              <c:strCache>
                <c:ptCount val="1"/>
                <c:pt idx="0">
                  <c:v>Spolu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Hárok2!$N$6:$N$14</c:f>
              <c:strCache>
                <c:ptCount val="9"/>
                <c:pt idx="0">
                  <c:v>Všeobecné lekárstvo + LSPP </c:v>
                </c:pt>
                <c:pt idx="1">
                  <c:v>Gynekológia a pôrodníctvo</c:v>
                </c:pt>
                <c:pt idx="2">
                  <c:v>Iné*</c:v>
                </c:pt>
                <c:pt idx="3">
                  <c:v>Chirurgia + detská chirurgia</c:v>
                </c:pt>
                <c:pt idx="4">
                  <c:v>Urgentná medicína</c:v>
                </c:pt>
                <c:pt idx="5">
                  <c:v>Stomatológia</c:v>
                </c:pt>
                <c:pt idx="6">
                  <c:v>Vnútorné lekárstvo</c:v>
                </c:pt>
                <c:pt idx="7">
                  <c:v>Neurológia</c:v>
                </c:pt>
                <c:pt idx="8">
                  <c:v>Psychiatria</c:v>
                </c:pt>
              </c:strCache>
            </c:strRef>
          </c:cat>
          <c:val>
            <c:numRef>
              <c:f>Hárok2!$O$6:$O$14</c:f>
              <c:numCache>
                <c:formatCode>General</c:formatCode>
                <c:ptCount val="9"/>
                <c:pt idx="0">
                  <c:v>69</c:v>
                </c:pt>
                <c:pt idx="1">
                  <c:v>22</c:v>
                </c:pt>
                <c:pt idx="2">
                  <c:v>17</c:v>
                </c:pt>
                <c:pt idx="3">
                  <c:v>20</c:v>
                </c:pt>
                <c:pt idx="4">
                  <c:v>20</c:v>
                </c:pt>
                <c:pt idx="5">
                  <c:v>17</c:v>
                </c:pt>
                <c:pt idx="6">
                  <c:v>16</c:v>
                </c:pt>
                <c:pt idx="7">
                  <c:v>13</c:v>
                </c:pt>
                <c:pt idx="8">
                  <c:v>11</c:v>
                </c:pt>
              </c:numCache>
            </c:numRef>
          </c:val>
        </c:ser>
        <c:ser>
          <c:idx val="1"/>
          <c:order val="1"/>
          <c:tx>
            <c:strRef>
              <c:f>Hárok2!$P$5</c:f>
              <c:strCache>
                <c:ptCount val="1"/>
                <c:pt idx="0">
                  <c:v>Opodst.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050" b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Hárok2!$N$6:$N$14</c:f>
              <c:strCache>
                <c:ptCount val="9"/>
                <c:pt idx="0">
                  <c:v>Všeobecné lekárstvo + LSPP </c:v>
                </c:pt>
                <c:pt idx="1">
                  <c:v>Gynekológia a pôrodníctvo</c:v>
                </c:pt>
                <c:pt idx="2">
                  <c:v>Iné*</c:v>
                </c:pt>
                <c:pt idx="3">
                  <c:v>Chirurgia + detská chirurgia</c:v>
                </c:pt>
                <c:pt idx="4">
                  <c:v>Urgentná medicína</c:v>
                </c:pt>
                <c:pt idx="5">
                  <c:v>Stomatológia</c:v>
                </c:pt>
                <c:pt idx="6">
                  <c:v>Vnútorné lekárstvo</c:v>
                </c:pt>
                <c:pt idx="7">
                  <c:v>Neurológia</c:v>
                </c:pt>
                <c:pt idx="8">
                  <c:v>Psychiatria</c:v>
                </c:pt>
              </c:strCache>
            </c:strRef>
          </c:cat>
          <c:val>
            <c:numRef>
              <c:f>Hárok2!$P$6:$P$14</c:f>
              <c:numCache>
                <c:formatCode>General</c:formatCode>
                <c:ptCount val="9"/>
                <c:pt idx="0">
                  <c:v>20</c:v>
                </c:pt>
                <c:pt idx="1">
                  <c:v>7</c:v>
                </c:pt>
                <c:pt idx="2">
                  <c:v>4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45312"/>
        <c:axId val="35646848"/>
      </c:barChart>
      <c:catAx>
        <c:axId val="3564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sk-SK"/>
          </a:p>
        </c:txPr>
        <c:crossAx val="35646848"/>
        <c:crosses val="autoZero"/>
        <c:auto val="1"/>
        <c:lblAlgn val="ctr"/>
        <c:lblOffset val="100"/>
        <c:noMultiLvlLbl val="0"/>
      </c:catAx>
      <c:valAx>
        <c:axId val="35646848"/>
        <c:scaling>
          <c:orientation val="minMax"/>
          <c:max val="8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645312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5253626083572021E-2"/>
          <c:y val="2.3175162626520675E-2"/>
          <c:w val="0.8813043504410758"/>
          <c:h val="0.92453255045128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Hárok2!$O$16</c:f>
              <c:strCache>
                <c:ptCount val="1"/>
                <c:pt idx="0">
                  <c:v>Spolu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rgbClr val="0066FF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Hárok2!$N$17:$N$23</c:f>
              <c:strCache>
                <c:ptCount val="7"/>
                <c:pt idx="0">
                  <c:v>Ortopédia</c:v>
                </c:pt>
                <c:pt idx="1">
                  <c:v>Nefrológia</c:v>
                </c:pt>
                <c:pt idx="2">
                  <c:v>Oftalmológia</c:v>
                </c:pt>
                <c:pt idx="3">
                  <c:v>Traumatológia</c:v>
                </c:pt>
                <c:pt idx="4">
                  <c:v>Dermatovenerológia</c:v>
                </c:pt>
                <c:pt idx="5">
                  <c:v>Gastroenterológia</c:v>
                </c:pt>
                <c:pt idx="6">
                  <c:v>Urológia</c:v>
                </c:pt>
              </c:strCache>
            </c:strRef>
          </c:cat>
          <c:val>
            <c:numRef>
              <c:f>Hárok2!$O$17:$O$23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Hárok2!$P$16</c:f>
              <c:strCache>
                <c:ptCount val="1"/>
                <c:pt idx="0">
                  <c:v>Opodst.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050" b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Hárok2!$N$17:$N$23</c:f>
              <c:strCache>
                <c:ptCount val="7"/>
                <c:pt idx="0">
                  <c:v>Ortopédia</c:v>
                </c:pt>
                <c:pt idx="1">
                  <c:v>Nefrológia</c:v>
                </c:pt>
                <c:pt idx="2">
                  <c:v>Oftalmológia</c:v>
                </c:pt>
                <c:pt idx="3">
                  <c:v>Traumatológia</c:v>
                </c:pt>
                <c:pt idx="4">
                  <c:v>Dermatovenerológia</c:v>
                </c:pt>
                <c:pt idx="5">
                  <c:v>Gastroenterológia</c:v>
                </c:pt>
                <c:pt idx="6">
                  <c:v>Urológia</c:v>
                </c:pt>
              </c:strCache>
            </c:strRef>
          </c:cat>
          <c:val>
            <c:numRef>
              <c:f>Hárok2!$P$17:$P$23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88672"/>
        <c:axId val="35790208"/>
      </c:barChart>
      <c:catAx>
        <c:axId val="35788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0"/>
            </a:pPr>
            <a:endParaRPr lang="sk-SK"/>
          </a:p>
        </c:txPr>
        <c:crossAx val="35790208"/>
        <c:crosses val="autoZero"/>
        <c:auto val="1"/>
        <c:lblAlgn val="ctr"/>
        <c:lblOffset val="100"/>
        <c:noMultiLvlLbl val="0"/>
      </c:catAx>
      <c:valAx>
        <c:axId val="35790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788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241" cy="493396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2"/>
          </p:nvPr>
        </p:nvSpPr>
        <p:spPr>
          <a:xfrm>
            <a:off x="0" y="9371315"/>
            <a:ext cx="2918241" cy="49339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quarter" idx="1"/>
          </p:nvPr>
        </p:nvSpPr>
        <p:spPr>
          <a:xfrm>
            <a:off x="3815913" y="0"/>
            <a:ext cx="2918241" cy="493396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04F11301-85B7-4372-83E6-8ADFB709AB61}" type="datetimeFigureOut">
              <a:rPr lang="sk-SK" smtClean="0"/>
              <a:pPr/>
              <a:t>19. 10. 2013</a:t>
            </a:fld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15913" y="9371315"/>
            <a:ext cx="2918241" cy="493396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433627BB-231C-436C-B988-59B2BBA45AE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3194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8075" cy="3687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673" y="4687260"/>
            <a:ext cx="4940418" cy="44389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009" tIns="44215" rIns="90009" bIns="44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523" y="0"/>
            <a:ext cx="2918241" cy="49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6" tIns="45478" rIns="90956" bIns="45478" numCol="1" anchor="t" anchorCtr="0" compatLnSpc="1">
            <a:prstTxWarp prst="textNoShape">
              <a:avLst/>
            </a:prstTxWarp>
          </a:bodyPr>
          <a:lstStyle>
            <a:lvl1pPr algn="r" defTabSz="909834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fld id="{D00036EA-35B6-48C4-BA50-87160BE4A47E}" type="datetime1">
              <a:rPr lang="en-US"/>
              <a:pPr>
                <a:defRPr/>
              </a:pPr>
              <a:t>10/19/2013</a:t>
            </a:fld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917"/>
            <a:ext cx="2918241" cy="49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6" tIns="45478" rIns="90956" bIns="45478" numCol="1" anchor="b" anchorCtr="0" compatLnSpc="1">
            <a:prstTxWarp prst="textNoShape">
              <a:avLst/>
            </a:prstTxWarp>
          </a:bodyPr>
          <a:lstStyle>
            <a:lvl1pPr algn="l" defTabSz="909834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CRM Road Show</a:t>
            </a:r>
          </a:p>
        </p:txBody>
      </p:sp>
    </p:spTree>
    <p:extLst>
      <p:ext uri="{BB962C8B-B14F-4D97-AF65-F5344CB8AC3E}">
        <p14:creationId xmlns:p14="http://schemas.microsoft.com/office/powerpoint/2010/main" val="22041549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338138" indent="-219075" algn="l" rtl="0" eaLnBrk="0" fontAlgn="base" hangingPunct="0">
      <a:spcBef>
        <a:spcPct val="5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747713" indent="-169863" algn="l" rtl="0" eaLnBrk="0" fontAlgn="base" hangingPunct="0">
      <a:spcBef>
        <a:spcPct val="5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89025" indent="-169863" algn="l" rtl="0" eaLnBrk="0" fontAlgn="base" hangingPunct="0">
      <a:spcBef>
        <a:spcPct val="5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479550" indent="-220663" algn="l" rtl="0" eaLnBrk="0" fontAlgn="base" hangingPunct="0">
      <a:spcBef>
        <a:spcPct val="5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2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1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56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57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57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65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13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88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6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Napriek tomu, že nadpis tohto </a:t>
            </a:r>
            <a:r>
              <a:rPr lang="sk-SK" sz="1600" b="0" u="non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slidu</a:t>
            </a:r>
            <a:r>
              <a:rPr lang="sk-SK" sz="16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história, nechcem rozprávať o histórii a tomu čo predchádzalo decembru 2011. Bolo to množstvo analýz a rozhodnutí.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6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Napriek tomu si dovolím tvrdiť, že práve tento dátum je prelomový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6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-------------------------------------------------------------------------------------------------------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6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Aj napriek tomu, že ešte nie je čas rekapitulácie,</a:t>
            </a:r>
            <a:r>
              <a:rPr lang="sk-SK" sz="16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</a:t>
            </a:r>
            <a:r>
              <a:rPr lang="sk-SK" sz="16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oďme</a:t>
            </a:r>
            <a:r>
              <a:rPr lang="sk-SK" sz="16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 pozrieť, kde sa to celé začalo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6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Viem, že označiť dátum  </a:t>
            </a:r>
            <a:r>
              <a:rPr lang="sk-SK" sz="16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13.12.2011</a:t>
            </a:r>
            <a:r>
              <a:rPr lang="sk-SK" sz="16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 za začiatok prípravy DRG nie je presné ale to čo bolo pred týmto dátumom teda kroky, ktoré spôsobili, že tento dátum je z pohľadu DRG zaujímavý sa už opakovane povedalo. </a:t>
            </a:r>
            <a:r>
              <a:rPr lang="sk-SK" sz="1600" dirty="0" smtClean="0">
                <a:sym typeface="Symbol"/>
              </a:rPr>
              <a:t></a:t>
            </a:r>
            <a:r>
              <a:rPr lang="sk-SK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Zmluva o spolupráci s </a:t>
            </a:r>
            <a:r>
              <a:rPr lang="sk-SK" sz="1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InEK</a:t>
            </a:r>
            <a:r>
              <a:rPr lang="sk-SK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(G-DRG).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---------------------------------------------------------------------------------------------------------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Druhý dôležitý dátum pre spustenie projektu DRG je </a:t>
            </a:r>
            <a:r>
              <a:rPr lang="sk-SK" sz="1600" b="1" u="sng" dirty="0" smtClean="0">
                <a:latin typeface="Calibri" pitchFamily="34" charset="0"/>
                <a:cs typeface="Arial" charset="0"/>
              </a:rPr>
              <a:t>15.02.2012</a:t>
            </a:r>
            <a:r>
              <a:rPr lang="sk-SK" sz="1600" b="1" dirty="0" smtClean="0">
                <a:latin typeface="Calibri" pitchFamily="34" charset="0"/>
                <a:cs typeface="Arial" charset="0"/>
              </a:rPr>
              <a:t>  </a:t>
            </a:r>
            <a:r>
              <a:rPr lang="sk-SK" sz="1600" b="1" dirty="0" smtClean="0">
                <a:latin typeface="Calibri" pitchFamily="34" charset="0"/>
                <a:cs typeface="Arial" charset="0"/>
                <a:sym typeface="Symbol" pitchFamily="18" charset="2"/>
              </a:rPr>
              <a:t>   </a:t>
            </a:r>
            <a:r>
              <a:rPr lang="sk-SK" dirty="0" smtClean="0">
                <a:latin typeface="Calibri" pitchFamily="34" charset="0"/>
                <a:cs typeface="Arial" charset="0"/>
              </a:rPr>
              <a:t>Zmluva o poskytnutí nenávratného finančného príspevku,</a:t>
            </a:r>
            <a:r>
              <a:rPr lang="sk-SK" baseline="0" dirty="0" smtClean="0">
                <a:latin typeface="Calibri" pitchFamily="34" charset="0"/>
                <a:cs typeface="Arial" charset="0"/>
              </a:rPr>
              <a:t> preto, že bez financií nie je možné tento projekt pripraviť.</a:t>
            </a:r>
          </a:p>
          <a:p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Čo?</a:t>
            </a: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Čo je to, čo je k tomu potrebné...</a:t>
            </a:r>
          </a:p>
          <a:p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Kto?</a:t>
            </a: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Bez koho spolupráce a priamej účasti nie je možné systém zaviesť...</a:t>
            </a:r>
          </a:p>
          <a:p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Čo nám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zavedenie nového úhradového systému  </a:t>
            </a:r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prinesie?</a:t>
            </a:r>
          </a:p>
          <a:p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Čo nám </a:t>
            </a:r>
            <a:r>
              <a:rPr lang="sk-SK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nové financovanie ústavnej zdravotnej starostlivosti </a:t>
            </a:r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zoberie?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dirty="0" smtClean="0">
              <a:latin typeface="Calibri" pitchFamily="34" charset="0"/>
              <a:cs typeface="Arial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C9C3F9E0-271E-4669-AAAC-7B64E03BDAB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151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Z pohľadu zdravotníckeho pracovníka aplikácia v počítači, akási tabuľka, ktorú je potrebné vyplniť. Niekto ju bude mať modrú,</a:t>
            </a:r>
            <a:r>
              <a:rPr lang="sk-SK" baseline="0" dirty="0" smtClean="0"/>
              <a:t> niekto ružovú, ale všade sa budú vyplňovať tie isté údaje</a:t>
            </a:r>
            <a:endParaRPr lang="sk-SK" dirty="0" smtClean="0"/>
          </a:p>
          <a:p>
            <a:r>
              <a:rPr lang="sk-SK" dirty="0" smtClean="0"/>
              <a:t>Bežné údaje, meno, dátumy....</a:t>
            </a:r>
          </a:p>
          <a:p>
            <a:r>
              <a:rPr lang="sk-SK" b="1" dirty="0" smtClean="0"/>
              <a:t>Ale hlavne diagnózy a výkony, hlavná </a:t>
            </a:r>
            <a:r>
              <a:rPr lang="sk-SK" b="1" dirty="0" err="1" smtClean="0"/>
              <a:t>dg</a:t>
            </a:r>
            <a:r>
              <a:rPr lang="sk-SK" b="1" dirty="0" smtClean="0"/>
              <a:t> môže byť </a:t>
            </a:r>
            <a:r>
              <a:rPr lang="sk-SK" b="1" u="none" dirty="0" smtClean="0"/>
              <a:t>len jedna.</a:t>
            </a:r>
          </a:p>
          <a:p>
            <a:r>
              <a:rPr lang="sk-SK" b="1" dirty="0" smtClean="0"/>
              <a:t>A</a:t>
            </a:r>
            <a:r>
              <a:rPr lang="sk-SK" b="1" baseline="0" dirty="0" smtClean="0"/>
              <a:t> tu sa dostávame k dvom dôležitým veciam, </a:t>
            </a:r>
          </a:p>
          <a:p>
            <a:endParaRPr lang="sk-SK" b="1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Napriek tomu, že nadpis tohto </a:t>
            </a:r>
            <a:r>
              <a:rPr lang="sk-SK" sz="1200" b="0" u="non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slidu</a:t>
            </a: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história, nechcem rozprávať o histórii a tomu čo predchádzalo decembru 2011. Bolo to množstvo analýz a rozhodnutí.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Napriek tomu si dovolím tvrdiť, že práve tento dátum je prelomový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-------------------------------------------------------------------------------------------------------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Aj napriek tomu, že ešte nie je čas rekapitulácie,</a:t>
            </a: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</a:t>
            </a:r>
            <a:r>
              <a:rPr lang="sk-SK" sz="12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oďme</a:t>
            </a: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sa pozrieť, kde sa to celé začalo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Viem, že označiť dátum  </a:t>
            </a:r>
            <a:r>
              <a:rPr lang="sk-SK" sz="1200" b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13.12.2011</a:t>
            </a: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 za začiatok prípravy </a:t>
            </a:r>
            <a:r>
              <a:rPr lang="sk-SK" sz="1200" b="0" u="non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DRG</a:t>
            </a: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 nie je presné ale to čo bolo pred týmto dátumom teda kroky, ktoré </a:t>
            </a:r>
            <a:r>
              <a:rPr lang="sk-SK" sz="1200" b="0" u="non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sposobili</a:t>
            </a: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, že tento dátum je z pohľadu </a:t>
            </a:r>
            <a:r>
              <a:rPr lang="sk-SK" sz="1200" b="0" u="non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DRG</a:t>
            </a:r>
            <a:r>
              <a:rPr lang="sk-SK" sz="1200" b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 zaujímavý sa už opakovane povedalo. </a:t>
            </a:r>
            <a:r>
              <a:rPr lang="sk-SK" sz="1200" dirty="0" smtClean="0">
                <a:sym typeface="Symbol"/>
              </a:rPr>
              <a:t></a:t>
            </a:r>
            <a:r>
              <a:rPr lang="sk-SK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Zmluva o spolupráci s </a:t>
            </a:r>
            <a:r>
              <a:rPr lang="sk-SK" sz="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InEK</a:t>
            </a:r>
            <a:r>
              <a:rPr lang="sk-SK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sk-SK" sz="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G-DRG</a:t>
            </a:r>
            <a:r>
              <a:rPr lang="sk-SK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---------------------------------------------------------------------------------------------------------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Druhý dôležitý dátum pre spustenie projektu </a:t>
            </a:r>
            <a:r>
              <a:rPr lang="sk-SK" sz="8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DRG</a:t>
            </a:r>
            <a:r>
              <a:rPr lang="sk-SK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1" u="sng" dirty="0" smtClean="0">
                <a:latin typeface="Calibri" pitchFamily="34" charset="0"/>
                <a:cs typeface="Arial" charset="0"/>
              </a:rPr>
              <a:t>15.02.2012</a:t>
            </a:r>
            <a:r>
              <a:rPr lang="sk-SK" sz="1200" b="1" dirty="0" smtClean="0">
                <a:latin typeface="Calibri" pitchFamily="34" charset="0"/>
                <a:cs typeface="Arial" charset="0"/>
              </a:rPr>
              <a:t>  </a:t>
            </a:r>
            <a:r>
              <a:rPr lang="sk-SK" sz="1200" b="1" dirty="0" smtClean="0">
                <a:latin typeface="Calibri" pitchFamily="34" charset="0"/>
                <a:cs typeface="Arial" charset="0"/>
                <a:sym typeface="Symbol" pitchFamily="18" charset="2"/>
              </a:rPr>
              <a:t>   </a:t>
            </a:r>
            <a:r>
              <a:rPr lang="sk-SK" dirty="0" smtClean="0">
                <a:latin typeface="Calibri" pitchFamily="34" charset="0"/>
                <a:cs typeface="Arial" charset="0"/>
              </a:rPr>
              <a:t>Zmluva o poskytnutí nenávratného finančného príspevku,</a:t>
            </a:r>
            <a:r>
              <a:rPr lang="sk-SK" baseline="0" dirty="0" smtClean="0">
                <a:latin typeface="Calibri" pitchFamily="34" charset="0"/>
                <a:cs typeface="Arial" charset="0"/>
              </a:rPr>
              <a:t> preto, že bez financií nie je možné tento projekt pripraviť.</a:t>
            </a:r>
            <a:endParaRPr lang="sk-SK" dirty="0" smtClean="0">
              <a:latin typeface="Calibri" pitchFamily="34" charset="0"/>
              <a:cs typeface="Arial" charset="0"/>
            </a:endParaRPr>
          </a:p>
          <a:p>
            <a:endParaRPr lang="sk-SK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C9C3F9E0-271E-4669-AAAC-7B64E03BDAB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282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Zavedenie systému DRG znamená:</a:t>
            </a:r>
          </a:p>
          <a:p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Podpora moderných výkonov</a:t>
            </a:r>
          </a:p>
          <a:p>
            <a:pPr lvl="0"/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Spravodlivejšie prerozdelenie finančných zdrojov z verejného zdravotného poistenia</a:t>
            </a:r>
          </a:p>
          <a:p>
            <a:pPr lvl="0"/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Tlak na dobré hospodárenie nemocníc </a:t>
            </a:r>
          </a:p>
          <a:p>
            <a:pPr lvl="0"/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Skracovanie ošetrovateľskej doby pri zachovaní štandardu potrebnej liečby</a:t>
            </a:r>
          </a:p>
          <a:p>
            <a:pPr lvl="0"/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 pacienta dostupnosť lepšej a kvalitnejšej liečby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C9C3F9E0-271E-4669-AAAC-7B64E03BDAB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73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1427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štátne orgány, orgány územnej samosprávy, iné orgány verejnej moci ani ďalšie právnické osoby alebo fyzické </a:t>
            </a:r>
            <a:r>
              <a:rPr lang="sk-SK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nesmú neoprávnene zasahovať do činnosti úradu,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ukladá úradu povinnosť</a:t>
            </a:r>
            <a:r>
              <a:rPr lang="sk-SK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 výkone svojej pôsobnosti, </a:t>
            </a:r>
            <a:r>
              <a:rPr lang="sk-SK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postupovať</a:t>
            </a:r>
            <a:r>
              <a:rPr lang="sk-SK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nestranne a nezávisle</a:t>
            </a:r>
            <a:r>
              <a:rPr lang="sk-SK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 štátnych orgánov, orgánov územnej samosprávy, iných orgánov verejnej moci a od ďalších právnických osôb alebo fyzických osôb,</a:t>
            </a:r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8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1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u="sng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2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2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50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50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50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/>
          <a:lstStyle/>
          <a:p>
            <a:fld id="{F36C5B96-120E-4037-8A97-CBA328EF2D0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50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23063" y="236538"/>
            <a:ext cx="1992312" cy="5545137"/>
          </a:xfrm>
          <a:prstGeom prst="rect">
            <a:avLst/>
          </a:prstGeo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42950" y="236538"/>
            <a:ext cx="5827713" cy="55451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2950" y="236538"/>
            <a:ext cx="7972425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42950" y="1666875"/>
            <a:ext cx="3665538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60888" y="1666875"/>
            <a:ext cx="3667125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ext a dva obje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2950" y="236538"/>
            <a:ext cx="7972425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42950" y="1666875"/>
            <a:ext cx="3665538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560888" y="1666875"/>
            <a:ext cx="3667125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3"/>
          </p:nvPr>
        </p:nvSpPr>
        <p:spPr>
          <a:xfrm>
            <a:off x="4560888" y="3800475"/>
            <a:ext cx="3667125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7D447D-90D9-4A1D-BE08-9D1E653E8D47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7688FE-FB60-4B3E-9941-68D063076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0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E7875E-936F-46E4-ADA2-07EE744BB3CD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3CC33D-4BFC-4E6A-8B6A-1FB7F3FB1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0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E7875E-936F-46E4-ADA2-07EE744BB3CD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3CC33D-4BFC-4E6A-8B6A-1FB7F3FB1E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5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ok 10" descr="C:\Users\chladecky\AppData\Local\Microsoft\Windows\Temporary Internet Files\Content.Outlook\322Z7PDB\Urad-budova jpg.jpg"/>
          <p:cNvPicPr/>
          <p:nvPr/>
        </p:nvPicPr>
        <p:blipFill>
          <a:blip r:embed="rId11" cstate="print">
            <a:duotone>
              <a:prstClr val="black"/>
              <a:schemeClr val="bg1">
                <a:lumMod val="9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532" y="6338993"/>
            <a:ext cx="4707467" cy="51054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Box 78"/>
          <p:cNvSpPr txBox="1">
            <a:spLocks noChangeArrowheads="1"/>
          </p:cNvSpPr>
          <p:nvPr/>
        </p:nvSpPr>
        <p:spPr bwMode="auto">
          <a:xfrm>
            <a:off x="8302893" y="6532564"/>
            <a:ext cx="68315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FF83F18-7D4D-4A43-97F1-91F147048D46}" type="slidenum">
              <a:rPr lang="en-US" altLang="en-US" sz="1200" b="1" baseline="0">
                <a:latin typeface="Arial" charset="0"/>
              </a:rPr>
              <a:pPr>
                <a:defRPr/>
              </a:pPr>
              <a:t>‹#›</a:t>
            </a:fld>
            <a:endParaRPr lang="en-US" altLang="en-US" sz="1200" b="1" baseline="0" dirty="0">
              <a:latin typeface="Arial" charset="0"/>
            </a:endParaRPr>
          </a:p>
        </p:txBody>
      </p:sp>
      <p:sp>
        <p:nvSpPr>
          <p:cNvPr id="17" name="Nadpis 4"/>
          <p:cNvSpPr txBox="1">
            <a:spLocks/>
          </p:cNvSpPr>
          <p:nvPr/>
        </p:nvSpPr>
        <p:spPr>
          <a:xfrm>
            <a:off x="355614" y="6489454"/>
            <a:ext cx="4872567" cy="34764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 baseline="-250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| 2013 | UDZS | </a:t>
            </a:r>
            <a:r>
              <a:rPr kumimoji="0" lang="sk-SK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Žellova</a:t>
            </a:r>
            <a:r>
              <a:rPr kumimoji="0" lang="sk-SK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 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 | 831 01 </a:t>
            </a:r>
            <a:r>
              <a:rPr kumimoji="0" lang="sk-SK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Bratislava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 | </a:t>
            </a:r>
            <a:r>
              <a:rPr kumimoji="0" 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Odbor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 IKT |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Calisto MT" pitchFamily="18" charset="0"/>
                <a:ea typeface="+mn-ea"/>
                <a:cs typeface="+mn-cs"/>
              </a:rPr>
              <a:t>www.udzs-sk.sk|</a:t>
            </a:r>
            <a:r>
              <a:rPr kumimoji="0" lang="sk-SK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35687"/>
                </a:solidFill>
                <a:effectLst/>
                <a:uLnTx/>
                <a:uFillTx/>
                <a:latin typeface="Calisto MT" pitchFamily="18" charset="0"/>
                <a:ea typeface="+mj-ea"/>
                <a:cs typeface="+mj-cs"/>
              </a:rPr>
              <a:t> </a:t>
            </a:r>
            <a:endParaRPr kumimoji="0" lang="sk-SK" sz="1000" b="0" i="0" u="none" strike="noStrike" kern="0" cap="none" spc="0" normalizeH="0" baseline="0" noProof="0" dirty="0">
              <a:ln>
                <a:noFill/>
              </a:ln>
              <a:solidFill>
                <a:srgbClr val="335687"/>
              </a:solidFill>
              <a:effectLst/>
              <a:uLnTx/>
              <a:uFillTx/>
              <a:latin typeface="Calisto MT" pitchFamily="18" charset="0"/>
              <a:ea typeface="+mj-ea"/>
              <a:cs typeface="+mj-cs"/>
            </a:endParaRPr>
          </a:p>
        </p:txBody>
      </p:sp>
      <p:pic>
        <p:nvPicPr>
          <p:cNvPr id="14" name="Obrázok 13" descr="Úrad pre dohľad nad zdravotnou starostlivosťou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3"/>
            <a:ext cx="1480185" cy="10134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42"/>
          <p:cNvSpPr>
            <a:spLocks noChangeArrowheads="1"/>
          </p:cNvSpPr>
          <p:nvPr/>
        </p:nvSpPr>
        <p:spPr bwMode="invGray">
          <a:xfrm rot="5400000" flipH="1">
            <a:off x="-2776539" y="3716336"/>
            <a:ext cx="5918199" cy="365125"/>
          </a:xfrm>
          <a:prstGeom prst="rect">
            <a:avLst/>
          </a:prstGeom>
          <a:gradFill rotWithShape="1">
            <a:gsLst>
              <a:gs pos="0">
                <a:srgbClr val="91050F"/>
              </a:gs>
              <a:gs pos="100000">
                <a:srgbClr val="D1081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792" r:id="rId2"/>
    <p:sldLayoutId id="2147483794" r:id="rId3"/>
    <p:sldLayoutId id="2147483795" r:id="rId4"/>
    <p:sldLayoutId id="2147483796" r:id="rId5"/>
    <p:sldLayoutId id="2147483878" r:id="rId6"/>
    <p:sldLayoutId id="2147483879" r:id="rId7"/>
    <p:sldLayoutId id="2147483880" r:id="rId8"/>
    <p:sldLayoutId id="2147483881" r:id="rId9"/>
  </p:sldLayoutIdLst>
  <p:transition>
    <p:wedg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5687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75000"/>
        </a:spcBef>
        <a:spcAft>
          <a:spcPct val="0"/>
        </a:spcAft>
        <a:buClr>
          <a:srgbClr val="335687"/>
        </a:buClr>
        <a:buSzPct val="10000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5800" indent="-2794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7173" y="1982484"/>
            <a:ext cx="7772400" cy="1971650"/>
          </a:xfr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sk-SK" sz="3600" kern="1200" baseline="-25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Hlavné úlohy</a:t>
            </a:r>
            <a:br>
              <a:rPr lang="sk-SK" sz="3600" kern="1200" baseline="-25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sk-SK" sz="3600" kern="1200" baseline="-250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Úradu pre dohľad nad zdravotnou starostlivosťou</a:t>
            </a:r>
            <a:endParaRPr lang="en-US" sz="3600" kern="1200" baseline="-250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873924"/>
            <a:ext cx="7416824" cy="1171771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MUDr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Pažinková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Monika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MPH, MBA </a:t>
            </a: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XXVI VZ SLUŠ 19.10.2013</a:t>
            </a:r>
            <a:endParaRPr lang="sk-SK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5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2753" y="326396"/>
            <a:ext cx="7332455" cy="588004"/>
          </a:xfrm>
        </p:spPr>
        <p:txBody>
          <a:bodyPr/>
          <a:lstStyle/>
          <a:p>
            <a:r>
              <a:rPr lang="sk-SK" sz="2800" u="sng" dirty="0" smtClean="0">
                <a:solidFill>
                  <a:srgbClr val="FF0000"/>
                </a:solidFill>
              </a:rPr>
              <a:t>Podnety v oblasti ambulantnej starostlivosti I.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138179" y="6067621"/>
            <a:ext cx="6345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>
                <a:latin typeface="+mn-lt"/>
              </a:rPr>
              <a:t>* </a:t>
            </a:r>
            <a:r>
              <a:rPr lang="sk-SK" sz="1200" dirty="0" smtClean="0">
                <a:latin typeface="+mn-lt"/>
              </a:rPr>
              <a:t>Iné: </a:t>
            </a:r>
            <a:r>
              <a:rPr lang="sk-SK" sz="1200" dirty="0" err="1" smtClean="0">
                <a:latin typeface="+mn-lt"/>
              </a:rPr>
              <a:t>otorinolaryngológia</a:t>
            </a:r>
            <a:r>
              <a:rPr lang="sk-SK" sz="1200" dirty="0">
                <a:latin typeface="+mn-lt"/>
              </a:rPr>
              <a:t>, </a:t>
            </a:r>
            <a:r>
              <a:rPr lang="sk-SK" sz="1200" dirty="0" err="1">
                <a:latin typeface="+mn-lt"/>
              </a:rPr>
              <a:t>pneumológia</a:t>
            </a:r>
            <a:r>
              <a:rPr lang="sk-SK" sz="1200" dirty="0">
                <a:latin typeface="+mn-lt"/>
              </a:rPr>
              <a:t> a </a:t>
            </a:r>
            <a:r>
              <a:rPr lang="sk-SK" sz="1200" dirty="0" err="1">
                <a:latin typeface="+mn-lt"/>
              </a:rPr>
              <a:t>ftizeológia</a:t>
            </a:r>
            <a:r>
              <a:rPr lang="sk-SK" sz="1200" dirty="0">
                <a:latin typeface="+mn-lt"/>
              </a:rPr>
              <a:t>, </a:t>
            </a:r>
            <a:r>
              <a:rPr lang="sk-SK" sz="1200" dirty="0" err="1">
                <a:latin typeface="+mn-lt"/>
              </a:rPr>
              <a:t>infektológia</a:t>
            </a:r>
            <a:r>
              <a:rPr lang="sk-SK" sz="1200" dirty="0">
                <a:latin typeface="+mn-lt"/>
              </a:rPr>
              <a:t>, kardiológia, </a:t>
            </a:r>
            <a:r>
              <a:rPr lang="sk-SK" sz="1200" dirty="0" err="1">
                <a:latin typeface="+mn-lt"/>
              </a:rPr>
              <a:t>angiológia</a:t>
            </a:r>
            <a:r>
              <a:rPr lang="sk-SK" sz="1200" dirty="0">
                <a:latin typeface="+mn-lt"/>
              </a:rPr>
              <a:t>, </a:t>
            </a:r>
            <a:r>
              <a:rPr lang="sk-SK" sz="1200" dirty="0" err="1">
                <a:latin typeface="+mn-lt"/>
              </a:rPr>
              <a:t>FBLR</a:t>
            </a:r>
            <a:r>
              <a:rPr lang="sk-SK" sz="1200" dirty="0">
                <a:latin typeface="+mn-lt"/>
              </a:rPr>
              <a:t>, geriatria, hematológia a transfuziológia</a:t>
            </a:r>
            <a:endParaRPr lang="en-US" sz="1200" dirty="0">
              <a:latin typeface="+mn-lt"/>
            </a:endParaRPr>
          </a:p>
          <a:p>
            <a:endParaRPr lang="en-US" sz="1200" dirty="0">
              <a:latin typeface="+mn-lt"/>
            </a:endParaRPr>
          </a:p>
        </p:txBody>
      </p:sp>
      <p:graphicFrame>
        <p:nvGraphicFramePr>
          <p:cNvPr id="4" name="Graf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55127"/>
              </p:ext>
            </p:extLst>
          </p:nvPr>
        </p:nvGraphicFramePr>
        <p:xfrm>
          <a:off x="664235" y="990756"/>
          <a:ext cx="8246852" cy="508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282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2753" y="326396"/>
            <a:ext cx="7487730" cy="588004"/>
          </a:xfrm>
        </p:spPr>
        <p:txBody>
          <a:bodyPr/>
          <a:lstStyle/>
          <a:p>
            <a:r>
              <a:rPr lang="sk-SK" sz="2800" u="sng" dirty="0" smtClean="0">
                <a:solidFill>
                  <a:srgbClr val="FF0000"/>
                </a:solidFill>
              </a:rPr>
              <a:t>Podnety v oblasti ambulantnej starostlivosti II.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graphicFrame>
        <p:nvGraphicFramePr>
          <p:cNvPr id="6" name="Graf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201795"/>
              </p:ext>
            </p:extLst>
          </p:nvPr>
        </p:nvGraphicFramePr>
        <p:xfrm>
          <a:off x="586596" y="1138686"/>
          <a:ext cx="8471139" cy="504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24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6656" y="274638"/>
            <a:ext cx="6455743" cy="1143000"/>
          </a:xfrm>
        </p:spPr>
        <p:txBody>
          <a:bodyPr>
            <a:noAutofit/>
          </a:bodyPr>
          <a:lstStyle/>
          <a:p>
            <a:pPr algn="ctr"/>
            <a:r>
              <a:rPr lang="sk-SK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Opodstatnenosť podaných </a:t>
            </a:r>
            <a:r>
              <a:rPr lang="sk-SK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riešení I. polrok 2013</a:t>
            </a:r>
            <a:endParaRPr lang="en-US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32" y="1556792"/>
            <a:ext cx="7041585" cy="460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43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213864"/>
            <a:ext cx="7337510" cy="1872208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sk-SK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</a:t>
            </a:r>
            <a:r>
              <a:rPr lang="sk-SK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nákupom zdravotnej </a:t>
            </a:r>
            <a:r>
              <a:rPr lang="sk-SK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starostlivosti</a:t>
            </a:r>
            <a:endParaRPr lang="sk-SK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6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0777" y="240762"/>
            <a:ext cx="7155574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sk-SK" sz="32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</a:t>
            </a:r>
            <a:r>
              <a:rPr lang="sk-SK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nákupom zdravotnej </a:t>
            </a:r>
            <a:r>
              <a:rPr lang="sk-SK" sz="32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starostlivosti</a:t>
            </a:r>
            <a:endParaRPr lang="sk-SK" sz="3200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1487" y="2089360"/>
            <a:ext cx="8304014" cy="4121659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plnenie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povinnosti zdravotnej poisťovne uzatvárať zmluvu o poskytovaní zdravotnej starostlivosti s každým </a:t>
            </a: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poskytovateľom </a:t>
            </a:r>
            <a:r>
              <a:rPr lang="sk-SK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všeobecnej ambulantnej zdravotnej </a:t>
            </a: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starostlivosti</a:t>
            </a:r>
          </a:p>
          <a:p>
            <a:pPr lvl="1">
              <a:lnSpc>
                <a:spcPct val="150000"/>
              </a:lnSpc>
            </a:pP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poskytovateľom </a:t>
            </a:r>
            <a:r>
              <a:rPr lang="sk-SK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lekárenskej </a:t>
            </a: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starostlivosti</a:t>
            </a:r>
          </a:p>
          <a:p>
            <a:pPr lvl="1">
              <a:lnSpc>
                <a:spcPct val="150000"/>
              </a:lnSpc>
            </a:pP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poskytovateľom </a:t>
            </a:r>
            <a:r>
              <a:rPr lang="sk-SK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záchrannej zdravotnej </a:t>
            </a: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  <a:p>
            <a:pPr lvl="1">
              <a:lnSpc>
                <a:spcPct val="150000"/>
              </a:lnSpc>
            </a:pPr>
            <a:endParaRPr lang="sk-SK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naplnenie verejnej minimálnej siete poskytovateľov </a:t>
            </a:r>
          </a:p>
          <a:p>
            <a:pPr lvl="0">
              <a:lnSpc>
                <a:spcPct val="150000"/>
              </a:lnSpc>
            </a:pP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51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33244" y="2051858"/>
            <a:ext cx="8308313" cy="432048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k-SK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dispenzarizácia</a:t>
            </a:r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k-SK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čakačky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lvl="0"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návrhy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uloženie sankcií zdravotným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poisťovniam</a:t>
            </a:r>
          </a:p>
          <a:p>
            <a:pPr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plánovaná ústavná zdravotná starostlivosť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inom členskom štáte EÚ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664898" y="189003"/>
            <a:ext cx="7155574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sk-SK" u="sng" kern="0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nad nákupom zdravotnej starostlivosti</a:t>
            </a:r>
            <a:endParaRPr lang="sk-SK" u="sng" kern="0" baseline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12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9373" y="655331"/>
            <a:ext cx="733751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sk-SK" sz="40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Preventívna činnosť úradu</a:t>
            </a:r>
            <a:endParaRPr lang="sk-SK" sz="8800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97146" y="2204864"/>
            <a:ext cx="8174845" cy="4093915"/>
          </a:xfrm>
        </p:spPr>
        <p:txBody>
          <a:bodyPr>
            <a:noAutofit/>
          </a:bodyPr>
          <a:lstStyle/>
          <a:p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prezentuje </a:t>
            </a:r>
            <a:r>
              <a:rPr lang="sk-SK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kazuistiky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úradu na odborných podujatiach </a:t>
            </a: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zaoberá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problematikou bezpečnosti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pacientov</a:t>
            </a:r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1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9848" y="1988840"/>
            <a:ext cx="3168352" cy="30243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latin typeface="Arial" pitchFamily="34" charset="0"/>
                <a:cs typeface="Arial" pitchFamily="34" charset="0"/>
              </a:rPr>
              <a:t>Úrad pre dohľad nad zdravotnou starostlivosťou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Vývojový diagram: uložené údaje 6"/>
          <p:cNvSpPr/>
          <p:nvPr/>
        </p:nvSpPr>
        <p:spPr>
          <a:xfrm rot="5400000">
            <a:off x="3416764" y="581258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Vývojový diagram: uložené údaje 7"/>
          <p:cNvSpPr/>
          <p:nvPr/>
        </p:nvSpPr>
        <p:spPr>
          <a:xfrm rot="16200000">
            <a:off x="3438615" y="4901737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3780631" y="620688"/>
            <a:ext cx="1511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zdravotnou starostlivosťou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51920" y="5478323"/>
            <a:ext cx="135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zdravotným poistením 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8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2757" y="278767"/>
            <a:ext cx="7431983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sk-SK" sz="36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Dohľad nad verejným zdravotným poistením </a:t>
            </a:r>
            <a:endParaRPr lang="sk-SK" sz="3600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9688" y="2216989"/>
            <a:ext cx="8496944" cy="377115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</a:t>
            </a:r>
            <a:r>
              <a:rPr lang="sk-SK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zdravotnými </a:t>
            </a:r>
            <a:r>
              <a:rPr lang="sk-SK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poisťovňami</a:t>
            </a:r>
            <a:endParaRPr lang="sk-SK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sk-SK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iešenie pohľadávok </a:t>
            </a:r>
            <a:r>
              <a:rPr lang="sk-SK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sk-SK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pokút</a:t>
            </a:r>
            <a:endParaRPr lang="sk-SK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medzinárodné vzťahy </a:t>
            </a:r>
            <a:r>
              <a:rPr lang="sk-SK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sk-SK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zúčtovanie zdravotného poistenia v rámci Európskej únie</a:t>
            </a:r>
            <a:endParaRPr lang="sk-SK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centrálna evidencia</a:t>
            </a:r>
            <a:endParaRPr lang="sk-SK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k-SK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2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5221" y="1640787"/>
            <a:ext cx="8207997" cy="4464496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vydáva povolenia na vykonávanie verejného zdravotného poistenia </a:t>
            </a: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dohliada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 plnením povinností zdravotných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poisťovní</a:t>
            </a:r>
          </a:p>
          <a:p>
            <a:pPr lvl="0"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môže odobrať licenciu </a:t>
            </a:r>
            <a:r>
              <a:rPr lang="sk-SK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</a:t>
            </a:r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rieši podania a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sťažnosti  súvisiace s verejným zdravotným poistením</a:t>
            </a:r>
          </a:p>
          <a:p>
            <a:pPr lvl="0">
              <a:lnSpc>
                <a:spcPct val="150000"/>
              </a:lnSpc>
            </a:pPr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935088" y="209253"/>
            <a:ext cx="8208912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r>
              <a:rPr lang="sk-SK" sz="4400" u="sng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nad zdravotnými poisťovňami</a:t>
            </a:r>
            <a:endParaRPr lang="sk-SK" sz="4400" u="sng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31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1003" y="390408"/>
            <a:ext cx="6868344" cy="172819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sk-SK" sz="2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Úrad pre dohľad nad zdravotnou starostlivosťou (ÚDZS) – pohľad občana</a:t>
            </a:r>
            <a:endParaRPr lang="sk-SK" sz="2800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69346" y="2847306"/>
            <a:ext cx="8229600" cy="320121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Úrad je inštitúcia, na ktorú sa môžu ľudia obrátiť    v prípade podozrenia, že im nebola správne poskytnutá zdravotná starostlivosť.</a:t>
            </a:r>
            <a:endParaRPr lang="en-US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2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02256" y="2492896"/>
            <a:ext cx="7884543" cy="36332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podnety súvisiace s prihláškami a zmenou zdravotnej poisťovne</a:t>
            </a:r>
            <a:endParaRPr lang="sk-SK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935088" y="209253"/>
            <a:ext cx="8208912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r>
              <a:rPr lang="sk-SK" sz="4400" u="sng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nad zdravotnými poisťovňami</a:t>
            </a:r>
            <a:endParaRPr lang="sk-SK" sz="4400" u="sng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3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55607" y="1940943"/>
            <a:ext cx="8314509" cy="4327879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platobná </a:t>
            </a: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schopnosť </a:t>
            </a:r>
            <a:r>
              <a:rPr lang="sk-SK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</a:t>
            </a:r>
            <a:endParaRPr lang="sk-SK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hospodárenie </a:t>
            </a:r>
            <a:r>
              <a:rPr lang="sk-SK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</a:t>
            </a:r>
            <a:endParaRPr lang="sk-SK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plnenie </a:t>
            </a:r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oznamovacích </a:t>
            </a: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povinností </a:t>
            </a:r>
            <a:r>
              <a:rPr lang="sk-SK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</a:t>
            </a:r>
            <a:endParaRPr lang="sk-SK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uloženie </a:t>
            </a:r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sankcií zdravotným </a:t>
            </a: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poisťovniam</a:t>
            </a:r>
          </a:p>
          <a:p>
            <a:pPr lvl="1">
              <a:lnSpc>
                <a:spcPct val="150000"/>
              </a:lnSpc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pokuta </a:t>
            </a:r>
            <a:r>
              <a:rPr lang="sk-SK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až do výšky 165 969 €; najmenej 3 319 €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sk-SK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Výnosy </a:t>
            </a:r>
            <a:r>
              <a:rPr lang="sk-SK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pokút sú príjmom štátneho rozpočtu.</a:t>
            </a:r>
          </a:p>
          <a:p>
            <a:pPr lvl="0">
              <a:lnSpc>
                <a:spcPct val="150000"/>
              </a:lnSpc>
            </a:pPr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935088" y="209253"/>
            <a:ext cx="8208912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r>
              <a:rPr lang="sk-SK" sz="4400" u="sng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nad zdravotnými poisťovňami</a:t>
            </a:r>
            <a:endParaRPr lang="sk-SK" sz="4400" u="sng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4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6981" y="2311879"/>
            <a:ext cx="8245498" cy="3698868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k-SK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mesačné prerozdeľovanie </a:t>
            </a:r>
            <a:r>
              <a:rPr lang="sk-SK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preddavkov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poistné vydané jednotlivým </a:t>
            </a:r>
            <a:r>
              <a:rPr lang="sk-SK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</a:t>
            </a: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aradenie poistenca do farmaceuticko-nákladovej skupiny (</a:t>
            </a:r>
            <a:r>
              <a:rPr lang="sk-SK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PCG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935088" y="209253"/>
            <a:ext cx="8208912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r>
              <a:rPr lang="sk-SK" sz="4400" u="sng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Dohľad nad zdravotnými poisťovňami</a:t>
            </a:r>
            <a:endParaRPr lang="sk-SK" sz="4400" u="sng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6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4242" y="548680"/>
            <a:ext cx="6462902" cy="778098"/>
          </a:xfrm>
        </p:spPr>
        <p:txBody>
          <a:bodyPr>
            <a:normAutofit/>
          </a:bodyPr>
          <a:lstStyle/>
          <a:p>
            <a:pPr lvl="0"/>
            <a:r>
              <a:rPr lang="sk-SK" sz="40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Pohľadávky a pokuty</a:t>
            </a:r>
            <a:endParaRPr lang="sk-SK" sz="40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41821" y="1813315"/>
            <a:ext cx="8712969" cy="4237931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vykonáva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úkony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súvislosti s</a:t>
            </a:r>
          </a:p>
          <a:p>
            <a:pPr lvl="1">
              <a:lnSpc>
                <a:spcPct val="150000"/>
              </a:lnSpc>
            </a:pP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pohľadávkami </a:t>
            </a:r>
            <a:r>
              <a:rPr lang="sk-SK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poistnom na zdravotné </a:t>
            </a: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poistenie </a:t>
            </a:r>
          </a:p>
          <a:p>
            <a:pPr lvl="1">
              <a:lnSpc>
                <a:spcPct val="150000"/>
              </a:lnSpc>
            </a:pP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správnym konaním, ktoré nebolo dokončené </a:t>
            </a:r>
            <a:r>
              <a:rPr lang="sk-SK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zdravotnými </a:t>
            </a: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poisťovňami</a:t>
            </a:r>
            <a:endParaRPr lang="sk-SK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pokutami ukladanými </a:t>
            </a:r>
            <a:r>
              <a:rPr lang="sk-SK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poistencom a platiteľom </a:t>
            </a:r>
            <a:r>
              <a:rPr lang="sk-SK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poistného</a:t>
            </a:r>
            <a:endParaRPr lang="sk-SK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kontroluje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úhrady právoplatne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uložených pokút  </a:t>
            </a:r>
          </a:p>
          <a:p>
            <a:pPr lvl="0"/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ukladá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pokutu poistencom alebo platiteľom poistného za nesplnenie povinností ustanovených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zákonom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3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6219" y="421287"/>
            <a:ext cx="6573328" cy="1143000"/>
          </a:xfrm>
        </p:spPr>
        <p:txBody>
          <a:bodyPr>
            <a:noAutofit/>
          </a:bodyPr>
          <a:lstStyle/>
          <a:p>
            <a:r>
              <a:rPr lang="sk-SK" sz="40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Medzinárodné vzťahy</a:t>
            </a:r>
            <a:endParaRPr lang="sk-SK" sz="4000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33244" y="1700808"/>
            <a:ext cx="8458845" cy="4309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koordinuje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plnenie záväzkov SR v oblasti zdravotníctva vyplývajúcich  z medzinárodných zmlúv </a:t>
            </a:r>
          </a:p>
          <a:p>
            <a:pPr lvl="0"/>
            <a:endParaRPr lang="sk-SK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3131840" y="3702657"/>
            <a:ext cx="1728192" cy="171403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latin typeface="Arial" pitchFamily="34" charset="0"/>
                <a:cs typeface="Arial" pitchFamily="34" charset="0"/>
              </a:rPr>
              <a:t>ÚDZS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 styčný orgán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1187624" y="2996952"/>
            <a:ext cx="1008112" cy="936104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</a:t>
            </a:r>
            <a:r>
              <a:rPr lang="sk-SK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SR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1187624" y="4077072"/>
            <a:ext cx="1008112" cy="936104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</a:t>
            </a:r>
            <a:r>
              <a:rPr lang="sk-SK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SR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1201147" y="5157192"/>
            <a:ext cx="1008112" cy="936104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</a:t>
            </a:r>
            <a:r>
              <a:rPr lang="sk-SK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SR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Rovná spojovacia šípka 9"/>
          <p:cNvCxnSpPr/>
          <p:nvPr/>
        </p:nvCxnSpPr>
        <p:spPr>
          <a:xfrm>
            <a:off x="2256560" y="3465004"/>
            <a:ext cx="657951" cy="3960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>
            <a:off x="2348055" y="4547001"/>
            <a:ext cx="54226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 flipV="1">
            <a:off x="2305558" y="5357190"/>
            <a:ext cx="657951" cy="4357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/>
          <p:cNvSpPr/>
          <p:nvPr/>
        </p:nvSpPr>
        <p:spPr>
          <a:xfrm>
            <a:off x="6516216" y="3702656"/>
            <a:ext cx="1656184" cy="165453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styčný orgán krajín EÚ 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ojsmerná vodorovná šípka 18"/>
          <p:cNvSpPr/>
          <p:nvPr/>
        </p:nvSpPr>
        <p:spPr>
          <a:xfrm>
            <a:off x="5084040" y="4302808"/>
            <a:ext cx="1216152" cy="484632"/>
          </a:xfrm>
          <a:prstGeom prst="left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3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1992" y="473046"/>
            <a:ext cx="6219646" cy="1143000"/>
          </a:xfrm>
        </p:spPr>
        <p:txBody>
          <a:bodyPr/>
          <a:lstStyle/>
          <a:p>
            <a:r>
              <a:rPr lang="sk-SK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Vedenie registrov</a:t>
            </a:r>
            <a:endParaRPr lang="en-US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08030" y="1848185"/>
            <a:ext cx="6944264" cy="3993307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Centrálny register poistencov</a:t>
            </a: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PZS</a:t>
            </a: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ZP</a:t>
            </a: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zdravotníckych pracovníkov</a:t>
            </a: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platiteľov poistného </a:t>
            </a:r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dopravných nehôd (1.1.2014)</a:t>
            </a: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Informačný systém registra fyzických osôb</a:t>
            </a:r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Eviduje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oznámenia o úmrtí </a:t>
            </a:r>
          </a:p>
          <a:p>
            <a:endParaRPr lang="sk-SK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sk-SK" dirty="0" smtClean="0"/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36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5502" y="602442"/>
            <a:ext cx="8229600" cy="850106"/>
          </a:xfrm>
        </p:spPr>
        <p:txBody>
          <a:bodyPr>
            <a:noAutofit/>
          </a:bodyPr>
          <a:lstStyle/>
          <a:p>
            <a:r>
              <a:rPr lang="sk-SK" sz="3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Národné kontaktné miesto -  „NKM“</a:t>
            </a:r>
            <a:endParaRPr lang="en-US" sz="36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2860" y="1860848"/>
            <a:ext cx="8265749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Informovanosť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pacientov a </a:t>
            </a:r>
            <a:r>
              <a:rPr lang="sk-SK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PZS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cezhraničnej </a:t>
            </a:r>
            <a:r>
              <a:rPr lang="sk-SK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zdravotnej </a:t>
            </a: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starostlivosti.</a:t>
            </a:r>
          </a:p>
          <a:p>
            <a:r>
              <a:rPr lang="sk-SK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 </a:t>
            </a:r>
            <a:r>
              <a:rPr lang="sk-SK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poistencov z </a:t>
            </a:r>
            <a:r>
              <a:rPr lang="sk-SK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EÚ o</a:t>
            </a:r>
            <a:r>
              <a:rPr lang="sk-SK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právnych 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predpisov SR v oblasti  kvality a bezpečnosti </a:t>
            </a:r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</a:t>
            </a:r>
          </a:p>
          <a:p>
            <a:pPr lvl="2"/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dostupnosti ZS, právach pacienta </a:t>
            </a:r>
          </a:p>
          <a:p>
            <a:pPr lvl="2"/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postupoch 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riešení </a:t>
            </a:r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sťažností</a:t>
            </a:r>
          </a:p>
          <a:p>
            <a:pPr lvl="2"/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dostupnosti </a:t>
            </a:r>
            <a:r>
              <a:rPr lang="sk-SK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PZS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 </a:t>
            </a:r>
            <a:r>
              <a:rPr lang="sk-SK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handikepovaných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pacientov</a:t>
            </a:r>
          </a:p>
          <a:p>
            <a:pPr lvl="2"/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 poistencov SR </a:t>
            </a:r>
            <a:r>
              <a:rPr lang="sk-SK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 lvl="2"/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podmienkach 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preplácania podľa </a:t>
            </a:r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Smernice</a:t>
            </a:r>
          </a:p>
          <a:p>
            <a:pPr lvl="2"/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postupoch 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nadobúdania práva, </a:t>
            </a:r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odvolaniach 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náprave </a:t>
            </a:r>
            <a:r>
              <a:rPr lang="sk-S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podľa nariadení </a:t>
            </a:r>
            <a:r>
              <a:rPr lang="sk-S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78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3584" y="429913"/>
            <a:ext cx="5883215" cy="1143000"/>
          </a:xfrm>
        </p:spPr>
        <p:txBody>
          <a:bodyPr/>
          <a:lstStyle/>
          <a:p>
            <a:r>
              <a:rPr lang="sk-SK" sz="4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</a:t>
            </a:r>
            <a:r>
              <a:rPr lang="sk-SK" u="sng" dirty="0" smtClean="0">
                <a:solidFill>
                  <a:srgbClr val="FF0000"/>
                </a:solidFill>
              </a:rPr>
              <a:t> </a:t>
            </a:r>
            <a:r>
              <a:rPr lang="sk-SK" sz="40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NKM</a:t>
            </a:r>
            <a:endParaRPr lang="en-US" sz="40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412776"/>
            <a:ext cx="9539372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ĺžnik 2"/>
          <p:cNvSpPr/>
          <p:nvPr/>
        </p:nvSpPr>
        <p:spPr>
          <a:xfrm>
            <a:off x="-540568" y="1196752"/>
            <a:ext cx="100091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9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4844" y="335023"/>
            <a:ext cx="6581955" cy="1143000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Súdnolekárske a patologicko-anatomické pracoviská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90112" y="1600200"/>
            <a:ext cx="7996687" cy="4757468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sk-SK" dirty="0"/>
              <a:t>súdnolekárske a patologicko-anatomické pitvy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sk-SK" dirty="0"/>
              <a:t>odber tkanív  pre účely laboratórnych vyšetrení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sk-SK" dirty="0"/>
              <a:t>histologické, toxikologické, </a:t>
            </a:r>
            <a:r>
              <a:rPr lang="sk-SK" dirty="0" err="1"/>
              <a:t>sérologické</a:t>
            </a:r>
            <a:r>
              <a:rPr lang="sk-SK" dirty="0"/>
              <a:t> </a:t>
            </a:r>
            <a:r>
              <a:rPr lang="sk-SK" dirty="0" smtClean="0"/>
              <a:t>vyšetrenia</a:t>
            </a:r>
          </a:p>
          <a:p>
            <a:pPr lvl="0">
              <a:lnSpc>
                <a:spcPct val="150000"/>
              </a:lnSpc>
            </a:pPr>
            <a:r>
              <a:rPr lang="sk-SK" dirty="0" smtClean="0"/>
              <a:t>výučbové pracovisko </a:t>
            </a:r>
            <a:r>
              <a:rPr lang="sk-SK" smtClean="0"/>
              <a:t>pre študentov LF</a:t>
            </a:r>
            <a:endParaRPr lang="sk-SK" dirty="0" smtClean="0"/>
          </a:p>
          <a:p>
            <a:pPr lvl="0">
              <a:lnSpc>
                <a:spcPct val="150000"/>
              </a:lnSpc>
            </a:pPr>
            <a:endParaRPr lang="en-US" dirty="0"/>
          </a:p>
          <a:p>
            <a:pPr lvl="0">
              <a:lnSpc>
                <a:spcPct val="150000"/>
              </a:lnSpc>
            </a:pPr>
            <a:r>
              <a:rPr lang="sk-SK" dirty="0" smtClean="0"/>
              <a:t>prehliadka </a:t>
            </a:r>
            <a:r>
              <a:rPr lang="sk-SK" dirty="0"/>
              <a:t>mŕtvych v spolupráci s </a:t>
            </a:r>
            <a:r>
              <a:rPr lang="sk-SK" dirty="0" err="1" smtClean="0"/>
              <a:t>VUC</a:t>
            </a:r>
            <a:r>
              <a:rPr lang="sk-SK" dirty="0" smtClean="0"/>
              <a:t> </a:t>
            </a:r>
            <a:r>
              <a:rPr lang="sk-SK" dirty="0"/>
              <a:t>a </a:t>
            </a:r>
            <a:r>
              <a:rPr lang="sk-SK" dirty="0" err="1" smtClean="0"/>
              <a:t>PZS</a:t>
            </a:r>
            <a:r>
              <a:rPr lang="sk-SK" dirty="0" smtClean="0"/>
              <a:t>  </a:t>
            </a:r>
            <a:endParaRPr lang="sk-SK" dirty="0"/>
          </a:p>
          <a:p>
            <a:pPr lvl="0">
              <a:lnSpc>
                <a:spcPct val="150000"/>
              </a:lnSpc>
            </a:pPr>
            <a:r>
              <a:rPr lang="sk-SK" dirty="0"/>
              <a:t>osvedčenia o školení a poverenia na vykonávanie prehliadok mŕtvych tiel 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sk-SK" dirty="0"/>
              <a:t>register osôb, ktoré počas života odmietli </a:t>
            </a:r>
            <a:r>
              <a:rPr lang="sk-SK" dirty="0" smtClean="0"/>
              <a:t>pitvu</a:t>
            </a:r>
          </a:p>
          <a:p>
            <a:pPr lvl="0">
              <a:lnSpc>
                <a:spcPct val="150000"/>
              </a:lnSpc>
            </a:pPr>
            <a:endParaRPr lang="en-US" dirty="0"/>
          </a:p>
          <a:p>
            <a:pPr lvl="0">
              <a:lnSpc>
                <a:spcPct val="150000"/>
              </a:lnSpc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23344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9848" y="1988840"/>
            <a:ext cx="3168352" cy="30243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Úrad pre dohľad nad zdravotnou starostlivosťou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Vývojový diagram: uložené údaje 6"/>
          <p:cNvSpPr/>
          <p:nvPr/>
        </p:nvSpPr>
        <p:spPr>
          <a:xfrm rot="5400000">
            <a:off x="3416764" y="581258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Vývojový diagram: uložené údaje 7"/>
          <p:cNvSpPr/>
          <p:nvPr/>
        </p:nvSpPr>
        <p:spPr>
          <a:xfrm rot="16200000">
            <a:off x="3438615" y="4901737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Vývojový diagram: uložené údaje 8"/>
          <p:cNvSpPr/>
          <p:nvPr/>
        </p:nvSpPr>
        <p:spPr>
          <a:xfrm>
            <a:off x="1173346" y="2727219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10" name="Vývojový diagram: uložené údaje 9"/>
          <p:cNvSpPr/>
          <p:nvPr/>
        </p:nvSpPr>
        <p:spPr>
          <a:xfrm rot="10800000">
            <a:off x="5652121" y="2727218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lokTextu 10"/>
          <p:cNvSpPr txBox="1"/>
          <p:nvPr/>
        </p:nvSpPr>
        <p:spPr>
          <a:xfrm>
            <a:off x="3780631" y="620688"/>
            <a:ext cx="1511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zdravotnou starostlivosťou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51920" y="5478323"/>
            <a:ext cx="135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zdravotným poistením 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644121" y="3316342"/>
            <a:ext cx="952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DRG</a:t>
            </a:r>
            <a:endParaRPr lang="en-US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403648" y="2962399"/>
            <a:ext cx="19044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Pracoviská súdneho lekárstva a patologickej anatómie 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35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9848" y="1988840"/>
            <a:ext cx="3168352" cy="30243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Úrad pre dohľad nad zdravotnou starostlivosťou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Vývojový diagram: uložené údaje 6"/>
          <p:cNvSpPr/>
          <p:nvPr/>
        </p:nvSpPr>
        <p:spPr>
          <a:xfrm rot="5400000">
            <a:off x="3416764" y="581258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Vývojový diagram: uložené údaje 7"/>
          <p:cNvSpPr/>
          <p:nvPr/>
        </p:nvSpPr>
        <p:spPr>
          <a:xfrm rot="16200000">
            <a:off x="3438615" y="4901737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9" name="Vývojový diagram: uložené údaje 8"/>
          <p:cNvSpPr/>
          <p:nvPr/>
        </p:nvSpPr>
        <p:spPr>
          <a:xfrm>
            <a:off x="1173346" y="2727219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10" name="Vývojový diagram: uložené údaje 9"/>
          <p:cNvSpPr/>
          <p:nvPr/>
        </p:nvSpPr>
        <p:spPr>
          <a:xfrm rot="10800000">
            <a:off x="5652121" y="2727218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BlokTextu 10"/>
          <p:cNvSpPr txBox="1"/>
          <p:nvPr/>
        </p:nvSpPr>
        <p:spPr>
          <a:xfrm>
            <a:off x="3780631" y="620688"/>
            <a:ext cx="1511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zdravotnou starostlivosťou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51920" y="5478323"/>
            <a:ext cx="135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zdravotným poistením 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515693" y="3199869"/>
            <a:ext cx="952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DRG</a:t>
            </a:r>
            <a:endParaRPr lang="en-US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186092" y="3030592"/>
            <a:ext cx="19044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Pracoviská súdneho lekárstva a patologickej anatómie 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Vývojový diagram: uložené údaje 15"/>
          <p:cNvSpPr/>
          <p:nvPr/>
        </p:nvSpPr>
        <p:spPr>
          <a:xfrm rot="2253561">
            <a:off x="2777031" y="1542782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17" name="Vývojový diagram: uložené údaje 16"/>
          <p:cNvSpPr/>
          <p:nvPr/>
        </p:nvSpPr>
        <p:spPr>
          <a:xfrm rot="8024541">
            <a:off x="4980173" y="1668518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18" name="Vývojový diagram: uložené údaje 17"/>
          <p:cNvSpPr/>
          <p:nvPr/>
        </p:nvSpPr>
        <p:spPr>
          <a:xfrm rot="18825562">
            <a:off x="2804737" y="3788158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19" name="Vývojový diagram: uložené údaje 18"/>
          <p:cNvSpPr/>
          <p:nvPr/>
        </p:nvSpPr>
        <p:spPr>
          <a:xfrm rot="13509831">
            <a:off x="5180248" y="3842855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2831971" y="2204864"/>
            <a:ext cx="952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IS, Analýzy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292524" y="2252316"/>
            <a:ext cx="952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Právo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2831971" y="4471004"/>
            <a:ext cx="952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Ekonomika 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5328681" y="4550243"/>
            <a:ext cx="1187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Komunikácia 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53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5842" y="274638"/>
            <a:ext cx="5080958" cy="1143000"/>
          </a:xfrm>
        </p:spPr>
        <p:txBody>
          <a:bodyPr/>
          <a:lstStyle/>
          <a:p>
            <a:r>
              <a:rPr lang="sk-SK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História</a:t>
            </a:r>
            <a:endParaRPr lang="en-US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07365" y="1436298"/>
            <a:ext cx="843663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December 2011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400" b="1" dirty="0" smtClean="0">
                <a:solidFill>
                  <a:srgbClr val="002060"/>
                </a:solidFill>
                <a:latin typeface="Calibri" pitchFamily="34" charset="0"/>
                <a:cs typeface="Arial" charset="0"/>
                <a:sym typeface="Symbol" pitchFamily="18" charset="2"/>
              </a:rPr>
              <a:t>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Zmluva o spolupráci z </a:t>
            </a:r>
            <a:r>
              <a:rPr lang="sk-SK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InEK</a:t>
            </a: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Február 2012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k-SK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   </a:t>
            </a:r>
            <a:r>
              <a:rPr lang="sk-SK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Zmluva o poskytnutí nenávratného 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	                    finančného </a:t>
            </a:r>
            <a:r>
              <a:rPr lang="sk-SK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príspevku </a:t>
            </a:r>
          </a:p>
          <a:p>
            <a:pPr marL="0" indent="0">
              <a:buNone/>
            </a:pP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060848"/>
            <a:ext cx="2698373" cy="2328351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01303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665674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ok 2" descr="Orezanie obrazovk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166"/>
            <a:ext cx="9144000" cy="6371667"/>
          </a:xfrm>
          <a:prstGeom prst="rect">
            <a:avLst/>
          </a:prstGeom>
        </p:spPr>
      </p:pic>
      <p:sp>
        <p:nvSpPr>
          <p:cNvPr id="4" name="Obdĺžnik 3"/>
          <p:cNvSpPr/>
          <p:nvPr/>
        </p:nvSpPr>
        <p:spPr>
          <a:xfrm>
            <a:off x="443374" y="4581128"/>
            <a:ext cx="1176297" cy="74981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436747" y="5343938"/>
            <a:ext cx="1182924" cy="457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1713384" y="4653136"/>
            <a:ext cx="170648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MKCH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1725996" y="5271930"/>
            <a:ext cx="1693876" cy="46132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ZZV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795914" y="4983898"/>
            <a:ext cx="1712190" cy="461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bdĺžnik 9"/>
          <p:cNvSpPr/>
          <p:nvPr/>
        </p:nvSpPr>
        <p:spPr>
          <a:xfrm>
            <a:off x="5940152" y="4956036"/>
            <a:ext cx="1712190" cy="461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bdĺžnik 10"/>
          <p:cNvSpPr/>
          <p:nvPr/>
        </p:nvSpPr>
        <p:spPr>
          <a:xfrm>
            <a:off x="4881968" y="5544976"/>
            <a:ext cx="1148127" cy="461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BlokTextu 24"/>
          <p:cNvSpPr txBox="1"/>
          <p:nvPr/>
        </p:nvSpPr>
        <p:spPr>
          <a:xfrm>
            <a:off x="317798" y="541145"/>
            <a:ext cx="8651180" cy="646331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5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MKCH 10-SK-2013</a:t>
            </a:r>
            <a:endParaRPr lang="sk-SK" sz="5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Šípka doprava 3"/>
          <p:cNvSpPr/>
          <p:nvPr/>
        </p:nvSpPr>
        <p:spPr>
          <a:xfrm>
            <a:off x="4278933" y="3372098"/>
            <a:ext cx="574675" cy="1440160"/>
          </a:xfrm>
          <a:prstGeom prst="rightArrow">
            <a:avLst>
              <a:gd name="adj1" fmla="val 35184"/>
              <a:gd name="adj2" fmla="val 4777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BlokTextu 7"/>
          <p:cNvSpPr txBox="1"/>
          <p:nvPr/>
        </p:nvSpPr>
        <p:spPr>
          <a:xfrm>
            <a:off x="810882" y="3398242"/>
            <a:ext cx="31793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buClr>
                <a:srgbClr val="800000"/>
              </a:buClr>
            </a:pP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Počet kapitol: XXI</a:t>
            </a:r>
          </a:p>
          <a:p>
            <a:pPr algn="l">
              <a:spcBef>
                <a:spcPts val="1200"/>
              </a:spcBef>
              <a:buClr>
                <a:srgbClr val="800000"/>
              </a:buClr>
            </a:pP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Počet kódov: 12 232</a:t>
            </a:r>
          </a:p>
          <a:p>
            <a:pPr algn="l">
              <a:spcBef>
                <a:spcPts val="1200"/>
              </a:spcBef>
              <a:buClr>
                <a:srgbClr val="800000"/>
              </a:buClr>
            </a:pP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Počet miest: 4</a:t>
            </a:r>
            <a:endParaRPr lang="sk-SK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5142334" y="3444106"/>
            <a:ext cx="367240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>
              <a:spcBef>
                <a:spcPts val="1200"/>
              </a:spcBef>
              <a:buClr>
                <a:srgbClr val="800000"/>
              </a:buCl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Počet kapitol: XXII (kapitola U)</a:t>
            </a:r>
          </a:p>
          <a:p>
            <a:r>
              <a:rPr lang="sk-SK" dirty="0"/>
              <a:t>Počet kódov: 17 096</a:t>
            </a:r>
          </a:p>
          <a:p>
            <a:r>
              <a:rPr lang="sk-SK" dirty="0"/>
              <a:t>Počet miest: 5</a:t>
            </a:r>
          </a:p>
        </p:txBody>
      </p:sp>
      <p:sp>
        <p:nvSpPr>
          <p:cNvPr id="6" name="Zaoblený obdĺžnik 5"/>
          <p:cNvSpPr/>
          <p:nvPr/>
        </p:nvSpPr>
        <p:spPr>
          <a:xfrm>
            <a:off x="5065018" y="3300090"/>
            <a:ext cx="3817119" cy="151216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1015361" y="2160343"/>
            <a:ext cx="2276585" cy="50270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sk-SK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MKCH - 1993</a:t>
            </a:r>
            <a:endParaRPr lang="sk-SK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5839897" y="2160343"/>
            <a:ext cx="2276585" cy="50270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sk-SK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MKCH - 2013</a:t>
            </a:r>
            <a:endParaRPr lang="sk-SK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Zaoblený obdĺžnik 14"/>
          <p:cNvSpPr/>
          <p:nvPr/>
        </p:nvSpPr>
        <p:spPr>
          <a:xfrm>
            <a:off x="621102" y="3300090"/>
            <a:ext cx="3441112" cy="151216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sk-SK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0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BlokTextu 24"/>
          <p:cNvSpPr txBox="1"/>
          <p:nvPr/>
        </p:nvSpPr>
        <p:spPr>
          <a:xfrm>
            <a:off x="393423" y="943013"/>
            <a:ext cx="86511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5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ZOZNAM ZDRAVOTNÝCH VÝKONOV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291386" y="2899525"/>
            <a:ext cx="324036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Clr>
                <a:srgbClr val="800000"/>
              </a:buClr>
            </a:pP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Počet výkonov: 3 008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5292080" y="3646382"/>
            <a:ext cx="324036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Clr>
                <a:srgbClr val="800000"/>
              </a:buClr>
            </a:pP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Počet výkonov: 6 994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5326584" y="4446197"/>
            <a:ext cx="324036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Clr>
                <a:srgbClr val="800000"/>
              </a:buClr>
            </a:pPr>
            <a:r>
              <a:rPr lang="sk-SK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Počet výkonov: </a:t>
            </a:r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20 862</a:t>
            </a:r>
          </a:p>
        </p:txBody>
      </p:sp>
      <p:sp>
        <p:nvSpPr>
          <p:cNvPr id="5" name="Zaoblený obdĺžnik 4"/>
          <p:cNvSpPr/>
          <p:nvPr/>
        </p:nvSpPr>
        <p:spPr>
          <a:xfrm>
            <a:off x="682873" y="2990815"/>
            <a:ext cx="3385071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BlokTextu 9"/>
          <p:cNvSpPr txBox="1"/>
          <p:nvPr/>
        </p:nvSpPr>
        <p:spPr>
          <a:xfrm>
            <a:off x="2031576" y="2997000"/>
            <a:ext cx="1380507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ZZV - 1993</a:t>
            </a:r>
            <a:endParaRPr lang="sk-SK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Zaoblený obdĺžnik 22"/>
          <p:cNvSpPr/>
          <p:nvPr/>
        </p:nvSpPr>
        <p:spPr>
          <a:xfrm>
            <a:off x="682873" y="3702269"/>
            <a:ext cx="3385071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002060"/>
              </a:solidFill>
            </a:endParaRPr>
          </a:p>
        </p:txBody>
      </p:sp>
      <p:sp>
        <p:nvSpPr>
          <p:cNvPr id="24" name="Zaoblený obdĺžnik 23"/>
          <p:cNvSpPr/>
          <p:nvPr/>
        </p:nvSpPr>
        <p:spPr>
          <a:xfrm>
            <a:off x="682873" y="4494357"/>
            <a:ext cx="3385071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BlokTextu 25"/>
          <p:cNvSpPr txBox="1"/>
          <p:nvPr/>
        </p:nvSpPr>
        <p:spPr>
          <a:xfrm>
            <a:off x="2024358" y="3707740"/>
            <a:ext cx="1380507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ZZV - 2010</a:t>
            </a:r>
            <a:endParaRPr lang="sk-SK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2031576" y="4499828"/>
            <a:ext cx="1380507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ZZV - 2013</a:t>
            </a:r>
            <a:endParaRPr lang="sk-SK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Šípka doprava 15"/>
          <p:cNvSpPr/>
          <p:nvPr/>
        </p:nvSpPr>
        <p:spPr>
          <a:xfrm>
            <a:off x="4471114" y="3019842"/>
            <a:ext cx="720080" cy="28773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Šípka doprava 30"/>
          <p:cNvSpPr/>
          <p:nvPr/>
        </p:nvSpPr>
        <p:spPr>
          <a:xfrm>
            <a:off x="4471114" y="3739922"/>
            <a:ext cx="720080" cy="28773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Šípka doprava 31"/>
          <p:cNvSpPr/>
          <p:nvPr/>
        </p:nvSpPr>
        <p:spPr>
          <a:xfrm>
            <a:off x="4471114" y="4531861"/>
            <a:ext cx="720080" cy="28773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3" name="Rovná spojnica 2"/>
          <p:cNvCxnSpPr/>
          <p:nvPr/>
        </p:nvCxnSpPr>
        <p:spPr>
          <a:xfrm>
            <a:off x="2052415" y="3959851"/>
            <a:ext cx="1338828" cy="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7396837" y="3924430"/>
            <a:ext cx="720080" cy="0"/>
          </a:xfrm>
          <a:prstGeom prst="line">
            <a:avLst/>
          </a:prstGeom>
          <a:ln w="1905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23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81223" y="412661"/>
            <a:ext cx="5900467" cy="1143000"/>
          </a:xfrm>
        </p:spPr>
        <p:txBody>
          <a:bodyPr/>
          <a:lstStyle/>
          <a:p>
            <a:r>
              <a:rPr lang="sk-SK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Prínosy</a:t>
            </a:r>
            <a:endParaRPr lang="sk-SK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33246" y="1453551"/>
            <a:ext cx="8185114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Podpora </a:t>
            </a:r>
            <a:r>
              <a:rPr lang="sk-SK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moderných výkonov</a:t>
            </a:r>
          </a:p>
          <a:p>
            <a:pPr lvl="0">
              <a:lnSpc>
                <a:spcPct val="20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Spravodlivejšie </a:t>
            </a:r>
            <a:r>
              <a:rPr lang="sk-SK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prerozdelenie finančných zdrojov </a:t>
            </a:r>
            <a:endParaRPr lang="sk-SK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20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Tlak </a:t>
            </a:r>
            <a:r>
              <a:rPr lang="sk-SK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 dobré hospodárenie nemocníc </a:t>
            </a:r>
          </a:p>
          <a:p>
            <a:pPr lvl="0">
              <a:lnSpc>
                <a:spcPct val="20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Skracovanie </a:t>
            </a:r>
            <a:r>
              <a:rPr lang="sk-SK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ošetrovateľskej doby </a:t>
            </a:r>
            <a:endParaRPr lang="sk-SK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200000"/>
              </a:lnSpc>
            </a:pP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 </a:t>
            </a:r>
            <a:r>
              <a:rPr lang="sk-SK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pacienta </a:t>
            </a: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dostupnosť </a:t>
            </a:r>
            <a:r>
              <a:rPr lang="sk-SK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lepšej a kvalitnejšej </a:t>
            </a:r>
            <a:r>
              <a:rPr lang="sk-SK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liečby</a:t>
            </a:r>
            <a:endParaRPr lang="sk-SK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71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2535" y="542057"/>
            <a:ext cx="6771735" cy="1143000"/>
          </a:xfrm>
        </p:spPr>
        <p:txBody>
          <a:bodyPr/>
          <a:lstStyle/>
          <a:p>
            <a:pPr marL="838200" indent="-838200" eaLnBrk="1" hangingPunct="1"/>
            <a:r>
              <a:rPr lang="sk-SK" sz="3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Nezávislosť a nestrannosť úradu</a:t>
            </a:r>
            <a:endParaRPr lang="sl-SI" sz="32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878966"/>
            <a:ext cx="8892479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  <a:defRPr/>
            </a:pPr>
            <a:r>
              <a:rPr lang="sk-SK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financovanie úradu:</a:t>
            </a: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988" algn="just">
              <a:lnSpc>
                <a:spcPct val="120000"/>
              </a:lnSpc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príspevky zdravotných poisťovní na činnosť úradu 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(0,45 %)</a:t>
            </a:r>
            <a:endParaRPr lang="sk-SK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988" algn="just">
              <a:lnSpc>
                <a:spcPct val="120000"/>
              </a:lnSpc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úhrady za činnosť úradu </a:t>
            </a:r>
          </a:p>
          <a:p>
            <a:pPr marL="788988" algn="just">
              <a:lnSpc>
                <a:spcPct val="120000"/>
              </a:lnSpc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úhrady za pitvu nariadenú podľa osobitného predpisu </a:t>
            </a:r>
          </a:p>
          <a:p>
            <a:pPr marL="788988" algn="just">
              <a:lnSpc>
                <a:spcPct val="120000"/>
              </a:lnSpc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úhrada zo štátneho rozpočtu za účelom financovania zavádzania DRG systému</a:t>
            </a:r>
            <a:endParaRPr lang="sl-SI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2919848" y="1988840"/>
            <a:ext cx="3168352" cy="302433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latin typeface="Arial" pitchFamily="34" charset="0"/>
                <a:cs typeface="Arial" pitchFamily="34" charset="0"/>
              </a:rPr>
              <a:t>Úrad pre dohľad nad zdravotnou starostlivosťou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Vývojový diagram: uložené údaje 6"/>
          <p:cNvSpPr/>
          <p:nvPr/>
        </p:nvSpPr>
        <p:spPr>
          <a:xfrm rot="5400000">
            <a:off x="3416764" y="581258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Vývojový diagram: uložené údaje 7"/>
          <p:cNvSpPr/>
          <p:nvPr/>
        </p:nvSpPr>
        <p:spPr>
          <a:xfrm rot="16200000">
            <a:off x="3438615" y="4901737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Vývojový diagram: uložené údaje 8"/>
          <p:cNvSpPr/>
          <p:nvPr/>
        </p:nvSpPr>
        <p:spPr>
          <a:xfrm>
            <a:off x="1173346" y="2727219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10" name="Vývojový diagram: uložené údaje 9"/>
          <p:cNvSpPr/>
          <p:nvPr/>
        </p:nvSpPr>
        <p:spPr>
          <a:xfrm rot="10800000">
            <a:off x="5652121" y="2727218"/>
            <a:ext cx="2174518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lokTextu 10"/>
          <p:cNvSpPr txBox="1"/>
          <p:nvPr/>
        </p:nvSpPr>
        <p:spPr>
          <a:xfrm>
            <a:off x="3780631" y="620688"/>
            <a:ext cx="1511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zdravotnou starostlivosťou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51920" y="5478323"/>
            <a:ext cx="1358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Dohľad nad zdravotným poistením 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6644121" y="3316342"/>
            <a:ext cx="952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DRG</a:t>
            </a:r>
            <a:endParaRPr lang="en-US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403648" y="2962399"/>
            <a:ext cx="19044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Pracoviská súdneho lekárstva a patologickej anatómie </a:t>
            </a:r>
            <a:endParaRPr lang="en-US" sz="1600" dirty="0">
              <a:solidFill>
                <a:srgbClr val="FFFF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Vývojový diagram: uložené údaje 15"/>
          <p:cNvSpPr/>
          <p:nvPr/>
        </p:nvSpPr>
        <p:spPr>
          <a:xfrm rot="2253561">
            <a:off x="2777031" y="1542782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17" name="Vývojový diagram: uložené údaje 16"/>
          <p:cNvSpPr/>
          <p:nvPr/>
        </p:nvSpPr>
        <p:spPr>
          <a:xfrm rot="8024541">
            <a:off x="4980173" y="1668518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18" name="Vývojový diagram: uložené údaje 17"/>
          <p:cNvSpPr/>
          <p:nvPr/>
        </p:nvSpPr>
        <p:spPr>
          <a:xfrm rot="18825562">
            <a:off x="2804737" y="3788158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19" name="Vývojový diagram: uložené údaje 18"/>
          <p:cNvSpPr/>
          <p:nvPr/>
        </p:nvSpPr>
        <p:spPr>
          <a:xfrm rot="13509831">
            <a:off x="5180248" y="3842855"/>
            <a:ext cx="1160741" cy="1533299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CC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2831971" y="2204864"/>
            <a:ext cx="952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err="1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, Analýzy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292524" y="2252316"/>
            <a:ext cx="952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Právo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2831971" y="4471004"/>
            <a:ext cx="9522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Ekonomika 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5328681" y="4550243"/>
            <a:ext cx="1187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CCFFFF"/>
                </a:solidFill>
                <a:latin typeface="Arial" pitchFamily="34" charset="0"/>
                <a:cs typeface="Arial" pitchFamily="34" charset="0"/>
              </a:rPr>
              <a:t>Komunikácia </a:t>
            </a:r>
            <a:endParaRPr lang="en-US" sz="1200" dirty="0">
              <a:solidFill>
                <a:srgbClr val="CC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04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4732" y="617328"/>
            <a:ext cx="7418718" cy="728393"/>
          </a:xfrm>
        </p:spPr>
        <p:txBody>
          <a:bodyPr>
            <a:normAutofit/>
          </a:bodyPr>
          <a:lstStyle/>
          <a:p>
            <a:r>
              <a:rPr lang="sk-SK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Dohľad nad zdravotnou starostlivosťou</a:t>
            </a:r>
            <a:endParaRPr lang="sk-SK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69343" y="1932317"/>
            <a:ext cx="8229600" cy="4098956"/>
          </a:xfrm>
        </p:spPr>
        <p:txBody>
          <a:bodyPr>
            <a:noAutofit/>
          </a:bodyPr>
          <a:lstStyle/>
          <a:p>
            <a:r>
              <a:rPr lang="sk-SK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dohľad na diaľku</a:t>
            </a: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dohľad na mieste </a:t>
            </a:r>
          </a:p>
          <a:p>
            <a:pPr lvl="1"/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vykonávajú aj </a:t>
            </a:r>
            <a:r>
              <a:rPr lang="sk-SK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prizvané osoby na základe písomného poverenia úradu</a:t>
            </a:r>
          </a:p>
          <a:p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osoby oprávnene na výkon dohľadu nad ZS musia mať najmenej päťročnú odbornú zdravotnícku prax v oblasti poskytovania zdravotnej starostlivosti</a:t>
            </a:r>
            <a:endParaRPr lang="sk-SK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6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305" y="940366"/>
            <a:ext cx="8623970" cy="14310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32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Správne poskytnutá zdravotná starostlivosť</a:t>
            </a:r>
            <a:br>
              <a:rPr lang="sk-SK" sz="32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sz="32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55608" y="2981337"/>
            <a:ext cx="8383157" cy="3129211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pl-P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 </a:t>
            </a:r>
            <a:r>
              <a:rPr 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vykonali všetky </a:t>
            </a:r>
            <a:r>
              <a:rPr lang="pl-P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zdravotné výkony </a:t>
            </a:r>
            <a:r>
              <a:rPr 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l-P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správne určenie </a:t>
            </a:r>
            <a:r>
              <a:rPr 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choroby </a:t>
            </a:r>
            <a:r>
              <a:rPr lang="pl-P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zabezpečením </a:t>
            </a:r>
            <a:r>
              <a:rPr lang="pl-P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včasnej a ú</a:t>
            </a:r>
            <a:r>
              <a:rPr lang="pl-P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činnej liečby </a:t>
            </a:r>
            <a:r>
              <a:rPr lang="pl-PL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cieľom </a:t>
            </a:r>
            <a:r>
              <a:rPr lang="pl-PL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uzdravenia alebo zlepšenia stavu osoby pri zohľadnení súčasných poznatkov lekárskej vedy.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24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0063" y="1482514"/>
            <a:ext cx="8964488" cy="453650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opatrenia na odstránenie zistených nedostatkov </a:t>
            </a:r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 výkonu zdravotníckeho povolania najviac na jeden rok</a:t>
            </a:r>
          </a:p>
          <a:p>
            <a:pPr>
              <a:lnSpc>
                <a:spcPct val="150000"/>
              </a:lnSpc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pokuta </a:t>
            </a:r>
          </a:p>
          <a:p>
            <a:pPr marL="742950" lvl="2" indent="-342900">
              <a:lnSpc>
                <a:spcPct val="150000"/>
              </a:lnSpc>
            </a:pP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výšky 3 319 €, ak ide o fyzickú osobu</a:t>
            </a:r>
          </a:p>
          <a:p>
            <a:pPr marL="742950" lvl="2" indent="-342900">
              <a:lnSpc>
                <a:spcPct val="150000"/>
              </a:lnSpc>
            </a:pPr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výšky 9 </a:t>
            </a:r>
            <a:r>
              <a:rPr lang="sk-SK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958 €, ak ide o právnickú osobu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sk-SK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sk-SK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Výnosy z pokút sú príjmom štátneho rozpočtu.</a:t>
            </a:r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endParaRPr lang="sk-SK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078966" y="617327"/>
            <a:ext cx="6849372" cy="5715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5687"/>
                </a:solidFill>
                <a:latin typeface="Arial" charset="0"/>
              </a:defRPr>
            </a:lvl9pPr>
          </a:lstStyle>
          <a:p>
            <a:r>
              <a:rPr lang="sk-SK" u="sng" kern="0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Riešenie zistených nedostatkov</a:t>
            </a:r>
            <a:endParaRPr lang="sk-SK" u="sng" kern="0" baseline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3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1003" y="369529"/>
            <a:ext cx="5607169" cy="1143000"/>
          </a:xfrm>
        </p:spPr>
        <p:txBody>
          <a:bodyPr/>
          <a:lstStyle/>
          <a:p>
            <a:r>
              <a:rPr lang="sk-SK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Podnet</a:t>
            </a:r>
            <a:r>
              <a:rPr lang="sk-SK" dirty="0" smtClean="0">
                <a:solidFill>
                  <a:srgbClr val="FF0000"/>
                </a:solidFill>
              </a:rPr>
              <a:t>....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492918" y="1595264"/>
            <a:ext cx="1054746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Podnet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221110" y="1595264"/>
            <a:ext cx="1054746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Dohľad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3805286" y="1595264"/>
            <a:ext cx="1054746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Protokol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ĺžnik 12"/>
          <p:cNvSpPr/>
          <p:nvPr/>
        </p:nvSpPr>
        <p:spPr>
          <a:xfrm>
            <a:off x="5364088" y="1595264"/>
            <a:ext cx="1252372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Námietky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7215540" y="1595264"/>
            <a:ext cx="1270770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Zápisnica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5669110" y="3429000"/>
            <a:ext cx="2647306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Návrh na ne/uloženie sankcie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2843808" y="3429000"/>
            <a:ext cx="1855123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Správne konanie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539552" y="3429000"/>
            <a:ext cx="1323653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Vyjadrenie </a:t>
            </a:r>
            <a:r>
              <a:rPr lang="sk-SK" dirty="0" err="1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PZS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539552" y="5033612"/>
            <a:ext cx="1323653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Odvolanie 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3752403" y="5013176"/>
            <a:ext cx="1323653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Rozklad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ĺžnik 19"/>
          <p:cNvSpPr/>
          <p:nvPr/>
        </p:nvSpPr>
        <p:spPr>
          <a:xfrm>
            <a:off x="6920755" y="5013176"/>
            <a:ext cx="1323653" cy="653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Súdne konanie </a:t>
            </a:r>
            <a:endParaRPr lang="en-US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Šípka doprava 24"/>
          <p:cNvSpPr/>
          <p:nvPr/>
        </p:nvSpPr>
        <p:spPr>
          <a:xfrm>
            <a:off x="1547664" y="1679732"/>
            <a:ext cx="6734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Šípka doprava 25"/>
          <p:cNvSpPr/>
          <p:nvPr/>
        </p:nvSpPr>
        <p:spPr>
          <a:xfrm>
            <a:off x="3275856" y="1687750"/>
            <a:ext cx="52943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Šípka doprava 26"/>
          <p:cNvSpPr/>
          <p:nvPr/>
        </p:nvSpPr>
        <p:spPr>
          <a:xfrm>
            <a:off x="4860032" y="1701693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Šípka doprava 27"/>
          <p:cNvSpPr/>
          <p:nvPr/>
        </p:nvSpPr>
        <p:spPr>
          <a:xfrm>
            <a:off x="6611102" y="1701693"/>
            <a:ext cx="6734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Šípka doprava 28"/>
          <p:cNvSpPr/>
          <p:nvPr/>
        </p:nvSpPr>
        <p:spPr>
          <a:xfrm rot="10800000">
            <a:off x="4698931" y="3513468"/>
            <a:ext cx="97017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Šípka doprava 29"/>
          <p:cNvSpPr/>
          <p:nvPr/>
        </p:nvSpPr>
        <p:spPr>
          <a:xfrm rot="10800000">
            <a:off x="1884386" y="3501008"/>
            <a:ext cx="92148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Šípka doprava 30"/>
          <p:cNvSpPr/>
          <p:nvPr/>
        </p:nvSpPr>
        <p:spPr>
          <a:xfrm>
            <a:off x="1863205" y="5097644"/>
            <a:ext cx="18891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Šípka doprava 31"/>
          <p:cNvSpPr/>
          <p:nvPr/>
        </p:nvSpPr>
        <p:spPr>
          <a:xfrm>
            <a:off x="5112060" y="5094470"/>
            <a:ext cx="18086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Zahnutá šípka doľava 32"/>
          <p:cNvSpPr/>
          <p:nvPr/>
        </p:nvSpPr>
        <p:spPr>
          <a:xfrm>
            <a:off x="8244408" y="2248832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Zahnutá šípka doprava 33"/>
          <p:cNvSpPr/>
          <p:nvPr/>
        </p:nvSpPr>
        <p:spPr>
          <a:xfrm>
            <a:off x="348094" y="4117952"/>
            <a:ext cx="731520" cy="91566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6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1871" y="2183887"/>
            <a:ext cx="7910423" cy="1870529"/>
          </a:xfrm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Pravda sa hľadá objektívne, či už je na strane lekára alebo pacienta.</a:t>
            </a:r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51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1766" y="439946"/>
            <a:ext cx="7065033" cy="977691"/>
          </a:xfrm>
        </p:spPr>
        <p:txBody>
          <a:bodyPr/>
          <a:lstStyle/>
          <a:p>
            <a:r>
              <a:rPr lang="sk-SK" u="sng" dirty="0" smtClean="0">
                <a:solidFill>
                  <a:srgbClr val="FF0000"/>
                </a:solidFill>
              </a:rPr>
              <a:t>Podania podľa druhu poskytnutej ZS</a:t>
            </a:r>
            <a:endParaRPr lang="en-US" u="sng" dirty="0">
              <a:solidFill>
                <a:srgbClr val="FF0000"/>
              </a:solidFill>
            </a:endParaRPr>
          </a:p>
        </p:txBody>
      </p:sp>
      <p:graphicFrame>
        <p:nvGraphicFramePr>
          <p:cNvPr id="3" name="Graf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86121"/>
              </p:ext>
            </p:extLst>
          </p:nvPr>
        </p:nvGraphicFramePr>
        <p:xfrm>
          <a:off x="905773" y="1233577"/>
          <a:ext cx="7605670" cy="4970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365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Palatino Linotyp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192556097</TotalTime>
  <Words>1196</Words>
  <Application>Microsoft Office PowerPoint</Application>
  <PresentationFormat>Předvádění na obrazovce (4:3)</PresentationFormat>
  <Paragraphs>241</Paragraphs>
  <Slides>36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Default Design</vt:lpstr>
      <vt:lpstr>Hlavné úlohy  Úradu pre dohľad nad zdravotnou starostlivosťou</vt:lpstr>
      <vt:lpstr>Úrad pre dohľad nad zdravotnou starostlivosťou (ÚDZS) – pohľad občana</vt:lpstr>
      <vt:lpstr>Prezentace aplikace PowerPoint</vt:lpstr>
      <vt:lpstr>Dohľad nad zdravotnou starostlivosťou</vt:lpstr>
      <vt:lpstr>Správne poskytnutá zdravotná starostlivosť </vt:lpstr>
      <vt:lpstr>Prezentace aplikace PowerPoint</vt:lpstr>
      <vt:lpstr>Podnet....</vt:lpstr>
      <vt:lpstr>Pravda sa hľadá objektívne, či už je na strane lekára alebo pacienta.</vt:lpstr>
      <vt:lpstr>Podania podľa druhu poskytnutej ZS</vt:lpstr>
      <vt:lpstr>Podnety v oblasti ambulantnej starostlivosti I.</vt:lpstr>
      <vt:lpstr>Podnety v oblasti ambulantnej starostlivosti II.</vt:lpstr>
      <vt:lpstr>Opodstatnenosť podaných riešení I. polrok 2013</vt:lpstr>
      <vt:lpstr>Dohľad nad nákupom zdravotnej starostlivosti</vt:lpstr>
      <vt:lpstr>Dohľad nad nákupom zdravotnej starostlivosti</vt:lpstr>
      <vt:lpstr>Prezentace aplikace PowerPoint</vt:lpstr>
      <vt:lpstr>Preventívna činnosť úradu</vt:lpstr>
      <vt:lpstr>Prezentace aplikace PowerPoint</vt:lpstr>
      <vt:lpstr>Dohľad nad verejným zdravotným poistením </vt:lpstr>
      <vt:lpstr>Prezentace aplikace PowerPoint</vt:lpstr>
      <vt:lpstr>Prezentace aplikace PowerPoint</vt:lpstr>
      <vt:lpstr>Prezentace aplikace PowerPoint</vt:lpstr>
      <vt:lpstr>Prezentace aplikace PowerPoint</vt:lpstr>
      <vt:lpstr>Pohľadávky a pokuty</vt:lpstr>
      <vt:lpstr>Medzinárodné vzťahy</vt:lpstr>
      <vt:lpstr>Vedenie registrov</vt:lpstr>
      <vt:lpstr>Národné kontaktné miesto -  „NKM“</vt:lpstr>
      <vt:lpstr>Portál NKM</vt:lpstr>
      <vt:lpstr>Súdnolekárske a patologicko-anatomické pracoviská</vt:lpstr>
      <vt:lpstr>Prezentace aplikace PowerPoint</vt:lpstr>
      <vt:lpstr>História</vt:lpstr>
      <vt:lpstr>Prezentace aplikace PowerPoint</vt:lpstr>
      <vt:lpstr>Prezentace aplikace PowerPoint</vt:lpstr>
      <vt:lpstr>Prezentace aplikace PowerPoint</vt:lpstr>
      <vt:lpstr>Prínosy</vt:lpstr>
      <vt:lpstr> Nezávislosť a nestrannosť úradu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peter.chladecky</dc:creator>
  <cp:lastModifiedBy>Sony</cp:lastModifiedBy>
  <cp:revision>1889</cp:revision>
  <cp:lastPrinted>2013-09-09T13:31:03Z</cp:lastPrinted>
  <dcterms:modified xsi:type="dcterms:W3CDTF">2013-10-19T09:52:57Z</dcterms:modified>
</cp:coreProperties>
</file>