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62" r:id="rId5"/>
    <p:sldId id="260" r:id="rId6"/>
    <p:sldId id="261" r:id="rId7"/>
    <p:sldId id="267" r:id="rId8"/>
    <p:sldId id="263" r:id="rId9"/>
    <p:sldId id="265" r:id="rId10"/>
    <p:sldId id="268" r:id="rId11"/>
    <p:sldId id="264" r:id="rId12"/>
    <p:sldId id="26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412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zajicek\Desktop\Panel%20fixed%20effects%20exce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07277745389594E-2"/>
          <c:y val="0.18544311155736407"/>
          <c:w val="0.86853124146735639"/>
          <c:h val="0.79258257147386779"/>
        </c:manualLayout>
      </c:layout>
      <c:lineChart>
        <c:grouping val="standard"/>
        <c:varyColors val="0"/>
        <c:ser>
          <c:idx val="4"/>
          <c:order val="0"/>
          <c:tx>
            <c:strRef>
              <c:f>'LE Total population at birth'!$A$45</c:f>
              <c:strCache>
                <c:ptCount val="1"/>
                <c:pt idx="0">
                  <c:v>Rozdiel SK vs OECD</c:v>
                </c:pt>
              </c:strCache>
            </c:strRef>
          </c:tx>
          <c:marker>
            <c:symbol val="none"/>
          </c:marker>
          <c:cat>
            <c:numRef>
              <c:f>'LE Total population at birth'!$B$4:$AY$4</c:f>
              <c:numCache>
                <c:formatCode>General</c:formatCode>
                <c:ptCount val="50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</c:numCache>
            </c:numRef>
          </c:cat>
          <c:val>
            <c:numRef>
              <c:f>'LE Total population at birth'!$B$45:$AY$45</c:f>
              <c:numCache>
                <c:formatCode>General</c:formatCode>
                <c:ptCount val="50"/>
                <c:pt idx="0">
                  <c:v>-2.3769230769230774</c:v>
                </c:pt>
                <c:pt idx="1">
                  <c:v>-1.5260869565217519</c:v>
                </c:pt>
                <c:pt idx="2">
                  <c:v>-1.7428571428571473</c:v>
                </c:pt>
                <c:pt idx="3">
                  <c:v>-1.6478260869565275</c:v>
                </c:pt>
                <c:pt idx="4">
                  <c:v>-1.8666666666666742</c:v>
                </c:pt>
                <c:pt idx="5">
                  <c:v>-0.97142857142856087</c:v>
                </c:pt>
                <c:pt idx="6">
                  <c:v>-0.77272727272726627</c:v>
                </c:pt>
                <c:pt idx="7">
                  <c:v>-1.068181818181813</c:v>
                </c:pt>
                <c:pt idx="8">
                  <c:v>-0.53750000000000853</c:v>
                </c:pt>
                <c:pt idx="9">
                  <c:v>-0.11363636363637397</c:v>
                </c:pt>
                <c:pt idx="10">
                  <c:v>0.34285714285714164</c:v>
                </c:pt>
                <c:pt idx="11">
                  <c:v>0.35172413793105761</c:v>
                </c:pt>
                <c:pt idx="12">
                  <c:v>0.13846153846154152</c:v>
                </c:pt>
                <c:pt idx="13">
                  <c:v>0.71851851851852189</c:v>
                </c:pt>
                <c:pt idx="14">
                  <c:v>0.58518518518519613</c:v>
                </c:pt>
                <c:pt idx="15">
                  <c:v>1.0571428571428498</c:v>
                </c:pt>
                <c:pt idx="16">
                  <c:v>1.11666666666666</c:v>
                </c:pt>
                <c:pt idx="17">
                  <c:v>1.4379310344827729</c:v>
                </c:pt>
                <c:pt idx="18">
                  <c:v>1.5733333333333377</c:v>
                </c:pt>
                <c:pt idx="19">
                  <c:v>1.6935483870967829</c:v>
                </c:pt>
                <c:pt idx="20">
                  <c:v>2.0906250000000028</c:v>
                </c:pt>
                <c:pt idx="21">
                  <c:v>2.0781250000000142</c:v>
                </c:pt>
                <c:pt idx="22">
                  <c:v>2.3218750000000057</c:v>
                </c:pt>
                <c:pt idx="23">
                  <c:v>2.7806451612903089</c:v>
                </c:pt>
                <c:pt idx="24">
                  <c:v>2.7709677419354932</c:v>
                </c:pt>
                <c:pt idx="25">
                  <c:v>2.9281249999999801</c:v>
                </c:pt>
                <c:pt idx="26">
                  <c:v>3.0187499999999972</c:v>
                </c:pt>
                <c:pt idx="27">
                  <c:v>3.0575757575757478</c:v>
                </c:pt>
                <c:pt idx="28">
                  <c:v>3.172727272727272</c:v>
                </c:pt>
                <c:pt idx="29">
                  <c:v>3.4424242424242379</c:v>
                </c:pt>
                <c:pt idx="30">
                  <c:v>3.7294117647058727</c:v>
                </c:pt>
                <c:pt idx="31">
                  <c:v>3.9470588235294031</c:v>
                </c:pt>
                <c:pt idx="32">
                  <c:v>3.2882352941176265</c:v>
                </c:pt>
                <c:pt idx="33">
                  <c:v>2.7484848484848499</c:v>
                </c:pt>
                <c:pt idx="34">
                  <c:v>3.2323529411764582</c:v>
                </c:pt>
                <c:pt idx="35">
                  <c:v>3.3970588235294059</c:v>
                </c:pt>
                <c:pt idx="36">
                  <c:v>3.2852941176470694</c:v>
                </c:pt>
                <c:pt idx="37">
                  <c:v>3.5647058823529534</c:v>
                </c:pt>
                <c:pt idx="38">
                  <c:v>3.8588235294117652</c:v>
                </c:pt>
                <c:pt idx="39">
                  <c:v>3.6617647058823906</c:v>
                </c:pt>
                <c:pt idx="40">
                  <c:v>3.8058823529411825</c:v>
                </c:pt>
                <c:pt idx="41">
                  <c:v>3.7941176470588402</c:v>
                </c:pt>
                <c:pt idx="42">
                  <c:v>3.8235294117647101</c:v>
                </c:pt>
                <c:pt idx="43">
                  <c:v>3.9911764705882291</c:v>
                </c:pt>
                <c:pt idx="44">
                  <c:v>4.2588235294117709</c:v>
                </c:pt>
                <c:pt idx="45">
                  <c:v>4.4529411764705742</c:v>
                </c:pt>
                <c:pt idx="46">
                  <c:v>4.5117647058823422</c:v>
                </c:pt>
                <c:pt idx="47">
                  <c:v>4.6294117647058783</c:v>
                </c:pt>
                <c:pt idx="48">
                  <c:v>4.3848484848484901</c:v>
                </c:pt>
                <c:pt idx="49">
                  <c:v>4.3468750000000114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'LE Total population at birth'!$A$47</c:f>
              <c:strCache>
                <c:ptCount val="1"/>
                <c:pt idx="0">
                  <c:v>Rozdiel CZ vs OECD</c:v>
                </c:pt>
              </c:strCache>
            </c:strRef>
          </c:tx>
          <c:marker>
            <c:symbol val="none"/>
          </c:marker>
          <c:val>
            <c:numRef>
              <c:f>'LE Total population at birth'!$B$47:$AY$47</c:f>
              <c:numCache>
                <c:formatCode>General</c:formatCode>
                <c:ptCount val="50"/>
                <c:pt idx="0">
                  <c:v>-2.4769230769230717</c:v>
                </c:pt>
                <c:pt idx="1">
                  <c:v>-1.7260869565217547</c:v>
                </c:pt>
                <c:pt idx="2">
                  <c:v>-1.2428571428571473</c:v>
                </c:pt>
                <c:pt idx="3">
                  <c:v>-1.3478260869565304</c:v>
                </c:pt>
                <c:pt idx="4">
                  <c:v>-1.3666666666666742</c:v>
                </c:pt>
                <c:pt idx="5">
                  <c:v>-0.87142857142855235</c:v>
                </c:pt>
                <c:pt idx="6">
                  <c:v>-0.87272727272726058</c:v>
                </c:pt>
                <c:pt idx="7">
                  <c:v>-0.56818181818181301</c:v>
                </c:pt>
                <c:pt idx="8">
                  <c:v>-3.7500000000008527E-2</c:v>
                </c:pt>
                <c:pt idx="9">
                  <c:v>0.28636363636363171</c:v>
                </c:pt>
                <c:pt idx="10">
                  <c:v>0.54285714285714448</c:v>
                </c:pt>
                <c:pt idx="11">
                  <c:v>0.45172413793106614</c:v>
                </c:pt>
                <c:pt idx="12">
                  <c:v>0.13846153846154152</c:v>
                </c:pt>
                <c:pt idx="13">
                  <c:v>0.51851851851851904</c:v>
                </c:pt>
                <c:pt idx="14">
                  <c:v>0.68518518518519045</c:v>
                </c:pt>
                <c:pt idx="15">
                  <c:v>0.75714285714285268</c:v>
                </c:pt>
                <c:pt idx="16">
                  <c:v>0.91666666666665719</c:v>
                </c:pt>
                <c:pt idx="17">
                  <c:v>1.2379310344827701</c:v>
                </c:pt>
                <c:pt idx="18">
                  <c:v>1.2733333333333405</c:v>
                </c:pt>
                <c:pt idx="19">
                  <c:v>1.5935483870967744</c:v>
                </c:pt>
                <c:pt idx="20">
                  <c:v>2.1906249999999972</c:v>
                </c:pt>
                <c:pt idx="21">
                  <c:v>2.0781250000000142</c:v>
                </c:pt>
                <c:pt idx="22">
                  <c:v>2.2218749999999972</c:v>
                </c:pt>
                <c:pt idx="23">
                  <c:v>2.5806451612903061</c:v>
                </c:pt>
                <c:pt idx="24">
                  <c:v>2.5709677419354904</c:v>
                </c:pt>
                <c:pt idx="25">
                  <c:v>2.5281249999999744</c:v>
                </c:pt>
                <c:pt idx="26">
                  <c:v>2.9187500000000028</c:v>
                </c:pt>
                <c:pt idx="27">
                  <c:v>2.6575757575757564</c:v>
                </c:pt>
                <c:pt idx="28">
                  <c:v>2.672727272727272</c:v>
                </c:pt>
                <c:pt idx="29">
                  <c:v>2.8424242424242436</c:v>
                </c:pt>
                <c:pt idx="30">
                  <c:v>3.2294117647058727</c:v>
                </c:pt>
                <c:pt idx="31">
                  <c:v>2.9470588235294031</c:v>
                </c:pt>
                <c:pt idx="32">
                  <c:v>2.7882352941176265</c:v>
                </c:pt>
                <c:pt idx="33">
                  <c:v>2.3484848484848442</c:v>
                </c:pt>
                <c:pt idx="34">
                  <c:v>2.4323529411764611</c:v>
                </c:pt>
                <c:pt idx="35">
                  <c:v>2.3970588235294059</c:v>
                </c:pt>
                <c:pt idx="36">
                  <c:v>2.1852941176470608</c:v>
                </c:pt>
                <c:pt idx="37">
                  <c:v>2.3647058823529505</c:v>
                </c:pt>
                <c:pt idx="38">
                  <c:v>1.8588235294117652</c:v>
                </c:pt>
                <c:pt idx="39">
                  <c:v>1.8617647058823792</c:v>
                </c:pt>
                <c:pt idx="40">
                  <c:v>2.0058823529411853</c:v>
                </c:pt>
                <c:pt idx="41">
                  <c:v>2.0941176470588374</c:v>
                </c:pt>
                <c:pt idx="42">
                  <c:v>2.2235294117647015</c:v>
                </c:pt>
                <c:pt idx="43">
                  <c:v>2.4911764705882291</c:v>
                </c:pt>
                <c:pt idx="44">
                  <c:v>2.3588235294117652</c:v>
                </c:pt>
                <c:pt idx="45">
                  <c:v>2.4529411764705742</c:v>
                </c:pt>
                <c:pt idx="46">
                  <c:v>2.1117647058823366</c:v>
                </c:pt>
                <c:pt idx="47">
                  <c:v>1.9294117647058755</c:v>
                </c:pt>
                <c:pt idx="48">
                  <c:v>1.8848484848484901</c:v>
                </c:pt>
                <c:pt idx="49">
                  <c:v>2.0468750000000142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'LE Total population at birth'!$A$46</c:f>
              <c:strCache>
                <c:ptCount val="1"/>
                <c:pt idx="0">
                  <c:v>Rozdiel SK vs CZ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'LE Total population at birth'!$B$4:$AY$4</c:f>
              <c:numCache>
                <c:formatCode>General</c:formatCode>
                <c:ptCount val="50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</c:numCache>
            </c:numRef>
          </c:cat>
          <c:val>
            <c:numRef>
              <c:f>'LE Total population at birth'!$B$46:$AY$46</c:f>
              <c:numCache>
                <c:formatCode>General</c:formatCode>
                <c:ptCount val="50"/>
                <c:pt idx="0">
                  <c:v>9.9999999999994316E-2</c:v>
                </c:pt>
                <c:pt idx="1">
                  <c:v>0.20000000000000284</c:v>
                </c:pt>
                <c:pt idx="2">
                  <c:v>-0.5</c:v>
                </c:pt>
                <c:pt idx="3">
                  <c:v>-0.29999999999999716</c:v>
                </c:pt>
                <c:pt idx="4">
                  <c:v>-0.5</c:v>
                </c:pt>
                <c:pt idx="5">
                  <c:v>-0.10000000000000853</c:v>
                </c:pt>
                <c:pt idx="6">
                  <c:v>9.9999999999994316E-2</c:v>
                </c:pt>
                <c:pt idx="7">
                  <c:v>-0.5</c:v>
                </c:pt>
                <c:pt idx="8">
                  <c:v>-0.5</c:v>
                </c:pt>
                <c:pt idx="9">
                  <c:v>-0.40000000000000568</c:v>
                </c:pt>
                <c:pt idx="10">
                  <c:v>-0.20000000000000284</c:v>
                </c:pt>
                <c:pt idx="11">
                  <c:v>-0.10000000000000853</c:v>
                </c:pt>
                <c:pt idx="12">
                  <c:v>0</c:v>
                </c:pt>
                <c:pt idx="13">
                  <c:v>0.20000000000000284</c:v>
                </c:pt>
                <c:pt idx="14">
                  <c:v>-9.9999999999994316E-2</c:v>
                </c:pt>
                <c:pt idx="15">
                  <c:v>0.29999999999999716</c:v>
                </c:pt>
                <c:pt idx="16">
                  <c:v>0.20000000000000284</c:v>
                </c:pt>
                <c:pt idx="17">
                  <c:v>0.20000000000000284</c:v>
                </c:pt>
                <c:pt idx="18">
                  <c:v>0.29999999999999716</c:v>
                </c:pt>
                <c:pt idx="19">
                  <c:v>0.10000000000000853</c:v>
                </c:pt>
                <c:pt idx="20">
                  <c:v>-9.9999999999994316E-2</c:v>
                </c:pt>
                <c:pt idx="21">
                  <c:v>0</c:v>
                </c:pt>
                <c:pt idx="22">
                  <c:v>0.10000000000000853</c:v>
                </c:pt>
                <c:pt idx="23">
                  <c:v>0.20000000000000284</c:v>
                </c:pt>
                <c:pt idx="24">
                  <c:v>0.20000000000000284</c:v>
                </c:pt>
                <c:pt idx="25">
                  <c:v>0.40000000000000568</c:v>
                </c:pt>
                <c:pt idx="26">
                  <c:v>9.9999999999994316E-2</c:v>
                </c:pt>
                <c:pt idx="27">
                  <c:v>0.39999999999999147</c:v>
                </c:pt>
                <c:pt idx="28">
                  <c:v>0.5</c:v>
                </c:pt>
                <c:pt idx="29">
                  <c:v>0.59999999999999432</c:v>
                </c:pt>
                <c:pt idx="30">
                  <c:v>0.5</c:v>
                </c:pt>
                <c:pt idx="31">
                  <c:v>1</c:v>
                </c:pt>
                <c:pt idx="32">
                  <c:v>0.5</c:v>
                </c:pt>
                <c:pt idx="33">
                  <c:v>0.40000000000000568</c:v>
                </c:pt>
                <c:pt idx="34">
                  <c:v>0.79999999999999716</c:v>
                </c:pt>
                <c:pt idx="35">
                  <c:v>1</c:v>
                </c:pt>
                <c:pt idx="36">
                  <c:v>1.1000000000000085</c:v>
                </c:pt>
                <c:pt idx="37">
                  <c:v>1.2000000000000028</c:v>
                </c:pt>
                <c:pt idx="38">
                  <c:v>2</c:v>
                </c:pt>
                <c:pt idx="39">
                  <c:v>1.8000000000000114</c:v>
                </c:pt>
                <c:pt idx="40">
                  <c:v>1.7999999999999972</c:v>
                </c:pt>
                <c:pt idx="41">
                  <c:v>1.7000000000000028</c:v>
                </c:pt>
                <c:pt idx="42">
                  <c:v>1.6000000000000085</c:v>
                </c:pt>
                <c:pt idx="43">
                  <c:v>1.5</c:v>
                </c:pt>
                <c:pt idx="44">
                  <c:v>1.9000000000000057</c:v>
                </c:pt>
                <c:pt idx="45">
                  <c:v>2</c:v>
                </c:pt>
                <c:pt idx="46">
                  <c:v>2.4000000000000057</c:v>
                </c:pt>
                <c:pt idx="47">
                  <c:v>2.7000000000000028</c:v>
                </c:pt>
                <c:pt idx="48">
                  <c:v>2.5</c:v>
                </c:pt>
                <c:pt idx="49">
                  <c:v>2.2999999999999972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9392"/>
        <c:axId val="5345280"/>
      </c:lineChart>
      <c:catAx>
        <c:axId val="533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345280"/>
        <c:crosses val="autoZero"/>
        <c:auto val="1"/>
        <c:lblAlgn val="ctr"/>
        <c:lblOffset val="100"/>
        <c:noMultiLvlLbl val="0"/>
      </c:catAx>
      <c:valAx>
        <c:axId val="5345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Roky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3393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538992602591262E-2"/>
          <c:y val="3.64415463918858E-2"/>
          <c:w val="0.9030240711963895"/>
          <c:h val="0.86510639440635928"/>
        </c:manualLayout>
      </c:layout>
      <c:lineChart>
        <c:grouping val="standard"/>
        <c:varyColors val="0"/>
        <c:ser>
          <c:idx val="0"/>
          <c:order val="0"/>
          <c:tx>
            <c:v>Priemer OECD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Hárok6!$U$2:$U$15</c:f>
              <c:numCache>
                <c:formatCode>General</c:formatCode>
                <c:ptCount val="14"/>
                <c:pt idx="0">
                  <c:v>4.6874999998225435E-7</c:v>
                </c:pt>
                <c:pt idx="1">
                  <c:v>-4.3749999999176408E-7</c:v>
                </c:pt>
                <c:pt idx="2">
                  <c:v>4.8484848482205512E-7</c:v>
                </c:pt>
                <c:pt idx="3">
                  <c:v>-2.1212121215086202E-7</c:v>
                </c:pt>
                <c:pt idx="4">
                  <c:v>2.1212121212394755E-7</c:v>
                </c:pt>
                <c:pt idx="5">
                  <c:v>2.9411764696932028E-8</c:v>
                </c:pt>
                <c:pt idx="6">
                  <c:v>5.8823529406925517E-8</c:v>
                </c:pt>
                <c:pt idx="7">
                  <c:v>-3.8235294120379243E-7</c:v>
                </c:pt>
                <c:pt idx="8">
                  <c:v>8.8235294129980478E-8</c:v>
                </c:pt>
                <c:pt idx="9">
                  <c:v>6.2500000064247301E-8</c:v>
                </c:pt>
                <c:pt idx="10">
                  <c:v>5.0000000000050015E-7</c:v>
                </c:pt>
                <c:pt idx="11">
                  <c:v>4.0000000001150242E-7</c:v>
                </c:pt>
                <c:pt idx="12">
                  <c:v>2.6923076923424121E-7</c:v>
                </c:pt>
                <c:pt idx="13">
                  <c:v>6.3636363631128511E-7</c:v>
                </c:pt>
              </c:numCache>
            </c:numRef>
          </c:val>
          <c:smooth val="0"/>
        </c:ser>
        <c:ser>
          <c:idx val="1"/>
          <c:order val="1"/>
          <c:tx>
            <c:v>SVK</c:v>
          </c:tx>
          <c:spPr>
            <a:ln w="508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Hárok6!$N$366:$N$379</c:f>
              <c:numCache>
                <c:formatCode>General</c:formatCode>
                <c:ptCount val="14"/>
                <c:pt idx="0">
                  <c:v>0.191612</c:v>
                </c:pt>
                <c:pt idx="1">
                  <c:v>-0.11310600000000001</c:v>
                </c:pt>
                <c:pt idx="2">
                  <c:v>0.15348100000000003</c:v>
                </c:pt>
                <c:pt idx="3">
                  <c:v>0.25228100000000003</c:v>
                </c:pt>
                <c:pt idx="4">
                  <c:v>0.31042500000000006</c:v>
                </c:pt>
                <c:pt idx="5">
                  <c:v>0.32695800000000014</c:v>
                </c:pt>
                <c:pt idx="6">
                  <c:v>0.11546300000000001</c:v>
                </c:pt>
                <c:pt idx="7">
                  <c:v>-0.77570300000000014</c:v>
                </c:pt>
                <c:pt idx="8">
                  <c:v>-1.0741499999999999</c:v>
                </c:pt>
                <c:pt idx="9">
                  <c:v>-1.2881089999999999</c:v>
                </c:pt>
                <c:pt idx="10">
                  <c:v>-1.7265629999999998</c:v>
                </c:pt>
                <c:pt idx="11">
                  <c:v>-1.614716</c:v>
                </c:pt>
                <c:pt idx="12">
                  <c:v>-1.9968110000000001</c:v>
                </c:pt>
              </c:numCache>
            </c:numRef>
          </c:val>
          <c:smooth val="0"/>
        </c:ser>
        <c:ser>
          <c:idx val="2"/>
          <c:order val="2"/>
          <c:tx>
            <c:v>CZE</c:v>
          </c:tx>
          <c:spPr>
            <a:ln w="50800">
              <a:solidFill>
                <a:schemeClr val="accent1"/>
              </a:solidFill>
              <a:prstDash val="sysDot"/>
            </a:ln>
          </c:spPr>
          <c:marker>
            <c:symbol val="star"/>
            <c:size val="8"/>
            <c:spPr>
              <a:solidFill>
                <a:schemeClr val="bg1"/>
              </a:solidFill>
              <a:ln w="22225">
                <a:solidFill>
                  <a:schemeClr val="accent1"/>
                </a:solidFill>
              </a:ln>
            </c:spPr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Hárok6!$N$72:$N$85</c:f>
              <c:numCache>
                <c:formatCode>General</c:formatCode>
                <c:ptCount val="14"/>
                <c:pt idx="0">
                  <c:v>0.44427500000000003</c:v>
                </c:pt>
                <c:pt idx="1">
                  <c:v>1.050835</c:v>
                </c:pt>
                <c:pt idx="2">
                  <c:v>1.1746520000000003</c:v>
                </c:pt>
                <c:pt idx="3">
                  <c:v>1.1356199999999999</c:v>
                </c:pt>
                <c:pt idx="4">
                  <c:v>0.97743199999999997</c:v>
                </c:pt>
                <c:pt idx="5">
                  <c:v>0.86390699999999998</c:v>
                </c:pt>
                <c:pt idx="6">
                  <c:v>0.4770970000000001</c:v>
                </c:pt>
                <c:pt idx="7">
                  <c:v>0.69688399999999984</c:v>
                </c:pt>
                <c:pt idx="8">
                  <c:v>0.56109600000000004</c:v>
                </c:pt>
                <c:pt idx="9">
                  <c:v>1.113785</c:v>
                </c:pt>
                <c:pt idx="10">
                  <c:v>1.1694180000000001</c:v>
                </c:pt>
                <c:pt idx="11">
                  <c:v>1.247787</c:v>
                </c:pt>
                <c:pt idx="12">
                  <c:v>0.52084399999999997</c:v>
                </c:pt>
                <c:pt idx="13">
                  <c:v>0.88565099999999997</c:v>
                </c:pt>
              </c:numCache>
            </c:numRef>
          </c:val>
          <c:smooth val="0"/>
        </c:ser>
        <c:ser>
          <c:idx val="3"/>
          <c:order val="3"/>
          <c:tx>
            <c:v>KOR</c:v>
          </c:tx>
          <c:spPr>
            <a:ln w="50800">
              <a:solidFill>
                <a:srgbClr val="7030A0"/>
              </a:solidFill>
              <a:prstDash val="sysDot"/>
            </a:ln>
          </c:spPr>
          <c:marker>
            <c:symbol val="circle"/>
            <c:size val="8"/>
            <c:spPr>
              <a:solidFill>
                <a:srgbClr val="7030A0"/>
              </a:solidFill>
            </c:spPr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Hárok6!$N$254:$N$267</c:f>
              <c:numCache>
                <c:formatCode>General</c:formatCode>
                <c:ptCount val="14"/>
                <c:pt idx="0">
                  <c:v>-0.75654600000000005</c:v>
                </c:pt>
                <c:pt idx="1">
                  <c:v>-0.33544900000000005</c:v>
                </c:pt>
                <c:pt idx="2">
                  <c:v>-5.8220000000000001E-2</c:v>
                </c:pt>
                <c:pt idx="3">
                  <c:v>-7.179300000000001E-2</c:v>
                </c:pt>
                <c:pt idx="4">
                  <c:v>-0.17090600000000003</c:v>
                </c:pt>
                <c:pt idx="5">
                  <c:v>0.36235800000000007</c:v>
                </c:pt>
                <c:pt idx="6">
                  <c:v>0.469246</c:v>
                </c:pt>
                <c:pt idx="7">
                  <c:v>0.691353</c:v>
                </c:pt>
                <c:pt idx="8">
                  <c:v>0.81400300000000003</c:v>
                </c:pt>
                <c:pt idx="9">
                  <c:v>1.0362089999999999</c:v>
                </c:pt>
                <c:pt idx="10">
                  <c:v>1.1892469999999999</c:v>
                </c:pt>
                <c:pt idx="11">
                  <c:v>1.516937</c:v>
                </c:pt>
                <c:pt idx="12">
                  <c:v>1.4869839999999999</c:v>
                </c:pt>
                <c:pt idx="13">
                  <c:v>1.2759929999999997</c:v>
                </c:pt>
              </c:numCache>
            </c:numRef>
          </c:val>
          <c:smooth val="0"/>
        </c:ser>
        <c:ser>
          <c:idx val="4"/>
          <c:order val="4"/>
          <c:tx>
            <c:v>JAP</c:v>
          </c:tx>
          <c:spPr>
            <a:ln w="50800">
              <a:solidFill>
                <a:srgbClr val="FFC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Hárok2!$N$240:$N$253</c:f>
              <c:numCache>
                <c:formatCode>General</c:formatCode>
                <c:ptCount val="14"/>
                <c:pt idx="0">
                  <c:v>3.9637370000000005</c:v>
                </c:pt>
                <c:pt idx="1">
                  <c:v>3.8210749999999996</c:v>
                </c:pt>
                <c:pt idx="2">
                  <c:v>3.4800419999999996</c:v>
                </c:pt>
                <c:pt idx="3">
                  <c:v>3.8763049999999994</c:v>
                </c:pt>
                <c:pt idx="4">
                  <c:v>3.921967</c:v>
                </c:pt>
                <c:pt idx="5">
                  <c:v>3.9657439999999995</c:v>
                </c:pt>
                <c:pt idx="6">
                  <c:v>3.7076259999999999</c:v>
                </c:pt>
                <c:pt idx="7">
                  <c:v>3.7437130000000005</c:v>
                </c:pt>
                <c:pt idx="8">
                  <c:v>3.4110489999999993</c:v>
                </c:pt>
                <c:pt idx="9">
                  <c:v>3.4964139999999997</c:v>
                </c:pt>
                <c:pt idx="10">
                  <c:v>3.417961</c:v>
                </c:pt>
                <c:pt idx="11">
                  <c:v>3.245247</c:v>
                </c:pt>
                <c:pt idx="12">
                  <c:v>3.2764429999999996</c:v>
                </c:pt>
              </c:numCache>
            </c:numRef>
          </c:val>
          <c:smooth val="0"/>
        </c:ser>
        <c:ser>
          <c:idx val="5"/>
          <c:order val="5"/>
          <c:tx>
            <c:v>HUN</c:v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00B050"/>
              </a:solidFill>
            </c:spPr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Hárok6!$N$170:$N$183</c:f>
              <c:numCache>
                <c:formatCode>General</c:formatCode>
                <c:ptCount val="14"/>
                <c:pt idx="0">
                  <c:v>-1.3752979999999999</c:v>
                </c:pt>
                <c:pt idx="1">
                  <c:v>-1.9453510000000001</c:v>
                </c:pt>
                <c:pt idx="2">
                  <c:v>-2.1557010000000001</c:v>
                </c:pt>
                <c:pt idx="3">
                  <c:v>-1.657227</c:v>
                </c:pt>
                <c:pt idx="4">
                  <c:v>-1.5271609999999998</c:v>
                </c:pt>
                <c:pt idx="5">
                  <c:v>-1.6863630000000001</c:v>
                </c:pt>
                <c:pt idx="6">
                  <c:v>-2.1099549999999998</c:v>
                </c:pt>
                <c:pt idx="7">
                  <c:v>-2.0452189999999995</c:v>
                </c:pt>
                <c:pt idx="8">
                  <c:v>-2.2589489999999994</c:v>
                </c:pt>
                <c:pt idx="9">
                  <c:v>-1.963654</c:v>
                </c:pt>
                <c:pt idx="10">
                  <c:v>-1.8646849999999999</c:v>
                </c:pt>
                <c:pt idx="11">
                  <c:v>-1.6485820000000002</c:v>
                </c:pt>
                <c:pt idx="12">
                  <c:v>-2.0009380000000001</c:v>
                </c:pt>
              </c:numCache>
            </c:numRef>
          </c:val>
          <c:smooth val="0"/>
        </c:ser>
        <c:ser>
          <c:idx val="6"/>
          <c:order val="6"/>
          <c:tx>
            <c:v>USA</c:v>
          </c:tx>
          <c:spPr>
            <a:ln w="508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triangle"/>
            <c:size val="8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Hárok6!$A$58:$A$71</c:f>
              <c:numCache>
                <c:formatCode>General</c:formatCode>
                <c:ptCount val="1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Hárok6!$N$464:$N$476</c:f>
              <c:numCache>
                <c:formatCode>General</c:formatCode>
                <c:ptCount val="13"/>
                <c:pt idx="0">
                  <c:v>-2.4349210000000001</c:v>
                </c:pt>
                <c:pt idx="1">
                  <c:v>-2.444763</c:v>
                </c:pt>
                <c:pt idx="2">
                  <c:v>-2.6373289999999998</c:v>
                </c:pt>
                <c:pt idx="3">
                  <c:v>-2.9821930000000001</c:v>
                </c:pt>
                <c:pt idx="4">
                  <c:v>-3.1377640000000002</c:v>
                </c:pt>
                <c:pt idx="5">
                  <c:v>-3.2358399999999996</c:v>
                </c:pt>
                <c:pt idx="6">
                  <c:v>-3.3319169999999994</c:v>
                </c:pt>
                <c:pt idx="7">
                  <c:v>-3.3669199999999995</c:v>
                </c:pt>
                <c:pt idx="8">
                  <c:v>-3.588203</c:v>
                </c:pt>
                <c:pt idx="9">
                  <c:v>-3.4226299999999994</c:v>
                </c:pt>
                <c:pt idx="10">
                  <c:v>-3.3927459999999989</c:v>
                </c:pt>
                <c:pt idx="11">
                  <c:v>-3.3920519999999992</c:v>
                </c:pt>
                <c:pt idx="12">
                  <c:v>-3.4298479999999993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284992"/>
        <c:axId val="91286912"/>
      </c:lineChart>
      <c:catAx>
        <c:axId val="912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286912"/>
        <c:crossesAt val="-6"/>
        <c:auto val="1"/>
        <c:lblAlgn val="ctr"/>
        <c:lblOffset val="100"/>
        <c:noMultiLvlLbl val="0"/>
      </c:catAx>
      <c:valAx>
        <c:axId val="91286912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chemeClr val="tx1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k-SK" sz="1000" b="0">
                    <a:latin typeface="Times New Roman" pitchFamily="18" charset="0"/>
                    <a:cs typeface="Times New Roman" pitchFamily="18" charset="0"/>
                  </a:rPr>
                  <a:t>rozdiel v očakávanej dĺžke života v rokoch</a:t>
                </a:r>
                <a:endParaRPr lang="en-US" sz="10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28499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8.3029575365627009E-2"/>
          <c:y val="0.18736710977407856"/>
          <c:w val="0.63267295040509264"/>
          <c:h val="0.1339699664200674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sk-SK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D71DF-CB0F-48CC-A222-5821CDE8CF54}" type="datetimeFigureOut">
              <a:rPr lang="sk-SK" smtClean="0"/>
              <a:t>27. 11. 2012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7EF73-7A3C-4873-B02D-9DCF473DCC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2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CFD0-511E-4CBF-9B87-EAF60A6A5CC0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1AAA-6F08-4D75-9CC7-974050D36658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C444-B7C3-4CDE-AF99-4EDF17DF94F1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9CB7-3350-4D1B-8805-E62527A774E2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52B-ACCE-42E4-96BE-5E87B348FA97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982D-C100-43CE-9121-0F3A708A2E9E}" type="datetime1">
              <a:rPr lang="sk-SK" smtClean="0"/>
              <a:t>27. 11. 2012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EC7D-FF57-41FA-91BF-FCA4BECCAFD6}" type="datetime1">
              <a:rPr lang="sk-SK" smtClean="0"/>
              <a:t>27. 11. 2012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4FBA-17A5-45B0-A01A-88CE3632007B}" type="datetime1">
              <a:rPr lang="sk-SK" smtClean="0"/>
              <a:t>27. 11. 2012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48BC-12B6-479B-884C-BA3CD43533C3}" type="datetime1">
              <a:rPr lang="sk-SK" smtClean="0"/>
              <a:t>27. 11. 2012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9328-6B87-4DC1-9FD9-4E41B156F7CD}" type="datetime1">
              <a:rPr lang="sk-SK" smtClean="0"/>
              <a:t>27. 11. 2012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2FE1-A6DF-4493-83C5-E4544E0AD484}" type="datetime1">
              <a:rPr lang="sk-SK" smtClean="0"/>
              <a:t>27. 11. 2012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88869D-500F-4D68-9E2C-BC5420850B34}" type="datetime1">
              <a:rPr lang="sk-SK" smtClean="0"/>
              <a:t>27. 11. 2012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59B887-AD4F-42E2-8302-7C402CDD3F7E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Ministerstvo zdravotníctva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zavedenia</a:t>
            </a:r>
            <a:r>
              <a:rPr lang="en-US" dirty="0" smtClean="0"/>
              <a:t> unit</a:t>
            </a:r>
            <a:r>
              <a:rPr lang="sk-SK" dirty="0" err="1" smtClean="0"/>
              <a:t>árneho</a:t>
            </a:r>
            <a:r>
              <a:rPr lang="sk-SK" dirty="0" smtClean="0"/>
              <a:t> systému na Slovensku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179512" y="6234311"/>
            <a:ext cx="3786691" cy="365125"/>
          </a:xfrm>
        </p:spPr>
        <p:txBody>
          <a:bodyPr/>
          <a:lstStyle/>
          <a:p>
            <a:r>
              <a:rPr lang="sk-SK" dirty="0" smtClean="0"/>
              <a:t>            Ministerstvo zdravotníctva</a:t>
            </a:r>
            <a:endParaRPr lang="sk-SK" dirty="0"/>
          </a:p>
        </p:txBody>
      </p:sp>
      <p:pic>
        <p:nvPicPr>
          <p:cNvPr id="8" name="Picture 3" descr="slovensky zna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2" y="6308213"/>
            <a:ext cx="193045" cy="2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plnohodnotné členstvo v hlavnej a podporných pracovných komisiách </a:t>
            </a:r>
          </a:p>
          <a:p>
            <a:r>
              <a:rPr lang="sk-SK" dirty="0" smtClean="0"/>
              <a:t>garantovaná účasť na príprave všetkých strategických dokumentov</a:t>
            </a:r>
          </a:p>
          <a:p>
            <a:r>
              <a:rPr lang="sk-SK" dirty="0" smtClean="0"/>
              <a:t>ZAČIATOK : 7. novembra 2012</a:t>
            </a:r>
          </a:p>
          <a:p>
            <a:pPr lvl="1"/>
            <a:r>
              <a:rPr lang="sk-SK" dirty="0"/>
              <a:t>ž</a:t>
            </a:r>
            <a:r>
              <a:rPr lang="sk-SK" dirty="0" smtClean="0"/>
              <a:t>iadosť o zaslanie nominácií do jednotlivých pracovných skupín pracujúcich pod gesciou sekcií MZ SR</a:t>
            </a:r>
          </a:p>
          <a:p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Pozícia SLK pri príprave unitárneho systému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60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/>
          <a:lstStyle/>
          <a:p>
            <a:r>
              <a:rPr lang="sk-SK" dirty="0"/>
              <a:t>j</a:t>
            </a:r>
            <a:r>
              <a:rPr lang="sk-SK" dirty="0" smtClean="0"/>
              <a:t>eden z pilierov kontroly v unitárnom systéme</a:t>
            </a:r>
          </a:p>
          <a:p>
            <a:r>
              <a:rPr lang="sk-SK" dirty="0" smtClean="0"/>
              <a:t>dohľad nad všetkými registrovanými lekármi</a:t>
            </a:r>
          </a:p>
          <a:p>
            <a:r>
              <a:rPr lang="sk-SK" dirty="0" smtClean="0"/>
              <a:t>kompetencie v oblasti sústavného vzdelávania lekárov</a:t>
            </a:r>
          </a:p>
          <a:p>
            <a:r>
              <a:rPr lang="sk-SK" dirty="0" smtClean="0"/>
              <a:t>vydávanie licencií na výkon povolania lekár</a:t>
            </a:r>
          </a:p>
          <a:p>
            <a:r>
              <a:rPr lang="sk-SK" dirty="0" smtClean="0"/>
              <a:t>dohľad nad dodržiavaním etických postupov v poskytovaní zdravotnej starostlivosti</a:t>
            </a:r>
          </a:p>
          <a:p>
            <a:r>
              <a:rPr lang="sk-SK" dirty="0" smtClean="0"/>
              <a:t>účasť na tvorbe diagnostických a liečebných postupov</a:t>
            </a:r>
          </a:p>
          <a:p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SLK v unitárnom systéme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38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Bude unitárny systém návratom o 20 rokov v späť?</a:t>
            </a:r>
          </a:p>
          <a:p>
            <a:pPr marL="0" indent="0" algn="ctr">
              <a:buNone/>
            </a:pPr>
            <a:r>
              <a:rPr lang="sk-SK" sz="2800" b="1" dirty="0" smtClean="0"/>
              <a:t>NIE – o 50 rokov</a:t>
            </a:r>
          </a:p>
          <a:p>
            <a:pPr marL="0" indent="0" algn="ctr">
              <a:buNone/>
            </a:pPr>
            <a:r>
              <a:rPr lang="sk-SK" dirty="0" smtClean="0"/>
              <a:t>/chceme sa znova dožívať o 2 roky viac ako ostatní              v OECD/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krajín Európy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          Ministerstvo zdravotníctva</a:t>
            </a:r>
            <a:endParaRPr lang="sk-SK" dirty="0"/>
          </a:p>
        </p:txBody>
      </p:sp>
      <p:pic>
        <p:nvPicPr>
          <p:cNvPr id="6" name="Picture 3" descr="slovensky zna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2" y="6309320"/>
            <a:ext cx="193045" cy="21732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5206"/>
              </p:ext>
            </p:extLst>
          </p:nvPr>
        </p:nvGraphicFramePr>
        <p:xfrm>
          <a:off x="418514" y="1412777"/>
          <a:ext cx="8377441" cy="4717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1318"/>
                <a:gridCol w="1512168"/>
                <a:gridCol w="1440160"/>
                <a:gridCol w="1107762"/>
                <a:gridCol w="1676033"/>
              </a:tblGrid>
              <a:tr h="251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Unitárny systém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Pluralitný systém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194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Nemožnosť tvorby zisku v zdravotnom poistení (26 krajín)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Možnosť tvorby zisku v zdravotnom poistení (3 krajiny)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2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Objektívne rozdelenie poistného kmeňa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Subjektívne rozdelenie poistného kmeňa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Možnosť výberu zdravotnej poisťovne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1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Bulharsko, Cyprus, Dánsko, Estónsko, Španielsko, Írsko, Luxembursko, Lotyšsko, Malta, Portugalsko, Slovinsko, Švédsko, Maďarsko, Veľká Británia, </a:t>
                      </a: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Taliansko – 15 krajín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Fínsko, Litva, Poľsko, Rumunsko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Rakúsko, Francúzsko, Grécko</a:t>
                      </a:r>
                      <a:endParaRPr lang="sk-SK" sz="160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Belgicko, Česká republika,  Nemecko</a:t>
                      </a:r>
                      <a:endParaRPr lang="sk-SK" sz="160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Holandsko, Švajčiarsko, Slovensko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8462" marR="5846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 zdravotnej starostlivosti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          Ministerstvo zdravotníctva</a:t>
            </a:r>
            <a:endParaRPr lang="sk-SK" dirty="0"/>
          </a:p>
        </p:txBody>
      </p:sp>
      <p:pic>
        <p:nvPicPr>
          <p:cNvPr id="6" name="Picture 3" descr="slovensky zna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2" y="6309320"/>
            <a:ext cx="193045" cy="217323"/>
          </a:xfrm>
          <a:prstGeom prst="rect">
            <a:avLst/>
          </a:prstGeom>
        </p:spPr>
      </p:pic>
      <p:graphicFrame>
        <p:nvGraphicFramePr>
          <p:cNvPr id="9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116386"/>
              </p:ext>
            </p:extLst>
          </p:nvPr>
        </p:nvGraphicFramePr>
        <p:xfrm>
          <a:off x="1453878" y="836712"/>
          <a:ext cx="6436404" cy="499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891660" y="135164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/>
              <a:t>Rozdiely v očakávanom dožití – Slovensko, Česká republika, priemer OECD</a:t>
            </a:r>
          </a:p>
        </p:txBody>
      </p:sp>
      <p:sp>
        <p:nvSpPr>
          <p:cNvPr id="7" name="Rectangle 6"/>
          <p:cNvSpPr/>
          <p:nvPr/>
        </p:nvSpPr>
        <p:spPr>
          <a:xfrm>
            <a:off x="418514" y="5805264"/>
            <a:ext cx="8329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Od roku 1993 sa rozdiely v očakávanom dožití v porovnaní s OECD a ČR  stále zvyšujú.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94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436526"/>
              </p:ext>
            </p:extLst>
          </p:nvPr>
        </p:nvGraphicFramePr>
        <p:xfrm>
          <a:off x="755576" y="1496101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1213290"/>
            <a:ext cx="8670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Vývoj efektívnosť </a:t>
            </a:r>
            <a:r>
              <a:rPr lang="sk-SK" b="1" dirty="0"/>
              <a:t>zdravotníckych </a:t>
            </a:r>
            <a:r>
              <a:rPr lang="sk-SK" b="1" dirty="0" smtClean="0"/>
              <a:t>výdavkov v rokoch 1997 až 2010 vo vybraných krajinách</a:t>
            </a:r>
            <a:endParaRPr lang="sk-SK" dirty="0"/>
          </a:p>
        </p:txBody>
      </p:sp>
      <p:sp>
        <p:nvSpPr>
          <p:cNvPr id="9" name="Nadpis 2"/>
          <p:cNvSpPr>
            <a:spLocks noGrp="1"/>
          </p:cNvSpPr>
          <p:nvPr>
            <p:ph type="title"/>
          </p:nvPr>
        </p:nvSpPr>
        <p:spPr>
          <a:xfrm>
            <a:off x="472009" y="1367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Efektívnosť zdravotníckych výdavkov</a:t>
            </a:r>
            <a:endParaRPr lang="sk-SK" dirty="0"/>
          </a:p>
        </p:txBody>
      </p:sp>
      <p:sp>
        <p:nvSpPr>
          <p:cNvPr id="7" name="Rectangle 6"/>
          <p:cNvSpPr/>
          <p:nvPr/>
        </p:nvSpPr>
        <p:spPr>
          <a:xfrm>
            <a:off x="936643" y="5949280"/>
            <a:ext cx="730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Efektívnosť vynakladania zdravotných výdavkov od roku 2003 výrazne klesá.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61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Dopady pluralitného systému na Slovensku</a:t>
            </a:r>
            <a:endParaRPr lang="sk-SK" sz="32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          Ministerstvo zdravotníctva</a:t>
            </a:r>
            <a:endParaRPr lang="sk-SK" dirty="0"/>
          </a:p>
        </p:txBody>
      </p:sp>
      <p:pic>
        <p:nvPicPr>
          <p:cNvPr id="6" name="Picture 3" descr="slovensky zna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2" y="6309320"/>
            <a:ext cx="193045" cy="21732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992" y="1412776"/>
            <a:ext cx="8570488" cy="3959141"/>
          </a:xfrm>
        </p:spPr>
        <p:txBody>
          <a:bodyPr>
            <a:noAutofit/>
          </a:bodyPr>
          <a:lstStyle/>
          <a:p>
            <a:r>
              <a:rPr lang="sk-SK" sz="1800" dirty="0" smtClean="0"/>
              <a:t>Systém viacerých zdravotných poisťovní (spolu s tvorbou zisku vo verejnom zdravotnom poistení) </a:t>
            </a:r>
            <a:r>
              <a:rPr lang="sk-SK" sz="1800" b="1" dirty="0"/>
              <a:t>stanovené ciele </a:t>
            </a:r>
            <a:r>
              <a:rPr lang="sk-SK" sz="1800" b="1" dirty="0" smtClean="0"/>
              <a:t>nenaplnil</a:t>
            </a:r>
          </a:p>
          <a:p>
            <a:endParaRPr lang="sk-SK" sz="1800" b="1" dirty="0" smtClean="0"/>
          </a:p>
          <a:p>
            <a:r>
              <a:rPr lang="sk-SK" sz="1800" b="1" dirty="0" smtClean="0"/>
              <a:t>Efektívnosť</a:t>
            </a:r>
            <a:r>
              <a:rPr lang="sk-SK" sz="1800" dirty="0" smtClean="0"/>
              <a:t> </a:t>
            </a:r>
            <a:r>
              <a:rPr lang="sk-SK" sz="1800" dirty="0"/>
              <a:t>verejných aj celkových výdavkov na zdravotníctvo od vzniku systému viacerých zdravotných poisťovní </a:t>
            </a:r>
            <a:r>
              <a:rPr lang="sk-SK" sz="1800" b="1" dirty="0"/>
              <a:t>neustále klesá</a:t>
            </a:r>
            <a:r>
              <a:rPr lang="sk-SK" sz="1800" dirty="0"/>
              <a:t>. </a:t>
            </a:r>
            <a:endParaRPr lang="sk-SK" sz="1800" dirty="0" smtClean="0"/>
          </a:p>
          <a:p>
            <a:endParaRPr lang="sk-SK" sz="1800" dirty="0" smtClean="0"/>
          </a:p>
          <a:p>
            <a:r>
              <a:rPr lang="sk-SK" sz="1800" dirty="0" smtClean="0"/>
              <a:t>Je </a:t>
            </a:r>
            <a:r>
              <a:rPr lang="sk-SK" sz="1800" dirty="0"/>
              <a:t>zrejmé, že </a:t>
            </a:r>
            <a:r>
              <a:rPr lang="sk-SK" sz="1800" b="1" dirty="0"/>
              <a:t>pluralita a ziskovosť výsledky slovenského zdravotníctva nielen nezlepšili, ale prispeli k jeho </a:t>
            </a:r>
            <a:r>
              <a:rPr lang="sk-SK" sz="1800" b="1" dirty="0" smtClean="0"/>
              <a:t>zhoršeniu</a:t>
            </a:r>
          </a:p>
          <a:p>
            <a:endParaRPr lang="sk-SK" sz="1800" b="1" dirty="0"/>
          </a:p>
          <a:p>
            <a:r>
              <a:rPr lang="sk-SK" sz="1800" dirty="0" smtClean="0"/>
              <a:t>Duplicita </a:t>
            </a:r>
            <a:r>
              <a:rPr lang="sk-SK" sz="1800" dirty="0"/>
              <a:t>niektorých činností a procesov a možnosť tvorby zisku </a:t>
            </a:r>
            <a:r>
              <a:rPr lang="sk-SK" sz="1800" dirty="0" smtClean="0"/>
              <a:t>predražujú zdravotnícky systém -  v rokoch 2006 až 2011 prevádzka súkromných zdravotných poisťovní </a:t>
            </a:r>
            <a:r>
              <a:rPr lang="sk-SK" sz="1800" b="1" dirty="0"/>
              <a:t>347,7 mil. </a:t>
            </a:r>
            <a:r>
              <a:rPr lang="sk-SK" sz="1800" b="1" dirty="0" smtClean="0"/>
              <a:t>EUR a zisk vo výške </a:t>
            </a:r>
            <a:r>
              <a:rPr lang="sk-SK" sz="1800" b="1" dirty="0"/>
              <a:t>558,6 mil. </a:t>
            </a:r>
            <a:r>
              <a:rPr lang="sk-SK" sz="1800" b="1" dirty="0" smtClean="0"/>
              <a:t>EUR</a:t>
            </a:r>
          </a:p>
          <a:p>
            <a:endParaRPr lang="sk-SK" sz="1800" b="1" dirty="0" smtClean="0"/>
          </a:p>
          <a:p>
            <a:r>
              <a:rPr lang="sk-SK" sz="1800" dirty="0" smtClean="0"/>
              <a:t>Výsledkom </a:t>
            </a:r>
            <a:r>
              <a:rPr lang="sk-SK" sz="1800" dirty="0"/>
              <a:t>súčasného legislatívneho nastavenia systému verejného zdravotného poistenia dochádza v súkromných zdravotných poisťovniach k </a:t>
            </a:r>
            <a:r>
              <a:rPr lang="sk-SK" sz="1800" b="1" dirty="0"/>
              <a:t>privatizácii ziskov a socializácii strát.  </a:t>
            </a:r>
          </a:p>
          <a:p>
            <a:pPr marL="0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37354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Predpokladaný presun finančných prostriedkov po zavedení unitárneho systému</a:t>
            </a:r>
            <a:endParaRPr lang="sk-SK" sz="32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          Ministerstvo zdravotníctva</a:t>
            </a:r>
            <a:endParaRPr lang="sk-SK" dirty="0"/>
          </a:p>
        </p:txBody>
      </p:sp>
      <p:pic>
        <p:nvPicPr>
          <p:cNvPr id="6" name="Picture 3" descr="slovensky zna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2" y="6309320"/>
            <a:ext cx="193045" cy="21732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2222400"/>
            <a:ext cx="7408333" cy="4104456"/>
          </a:xfrm>
        </p:spPr>
        <p:txBody>
          <a:bodyPr/>
          <a:lstStyle/>
          <a:p>
            <a:r>
              <a:rPr lang="sk-SK" dirty="0" smtClean="0"/>
              <a:t>výrazná časť </a:t>
            </a:r>
            <a:r>
              <a:rPr lang="sk-SK" b="1" dirty="0" smtClean="0"/>
              <a:t>prevádzkových nákladov </a:t>
            </a:r>
            <a:r>
              <a:rPr lang="sk-SK" dirty="0" smtClean="0"/>
              <a:t>súkromných zdravotných poisťovní vo výške </a:t>
            </a:r>
            <a:r>
              <a:rPr lang="sk-SK" b="1" dirty="0" smtClean="0"/>
              <a:t>takmer 60 mil. EUR ročne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celý </a:t>
            </a:r>
            <a:r>
              <a:rPr lang="sk-SK" b="1" dirty="0" smtClean="0"/>
              <a:t>zisk</a:t>
            </a:r>
            <a:r>
              <a:rPr lang="sk-SK" dirty="0" smtClean="0"/>
              <a:t> súkromných zdravotných poisťovní v priemernej </a:t>
            </a:r>
            <a:r>
              <a:rPr lang="sk-SK" b="1" dirty="0" smtClean="0"/>
              <a:t>ročnej výške viac ako 90 mil. EUR </a:t>
            </a:r>
            <a:r>
              <a:rPr lang="sk-SK" dirty="0" smtClean="0"/>
              <a:t>ročne 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bude pod verejnou kontrolou </a:t>
            </a:r>
            <a:r>
              <a:rPr lang="sk-SK" b="1" dirty="0" smtClean="0"/>
              <a:t>presmerovaný na zdravotnú starostlivosť</a:t>
            </a:r>
          </a:p>
          <a:p>
            <a:endParaRPr lang="sk-SK" b="1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700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zadefinované kritérium právnej istoty pre PZS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redvídateľnosť správania všetkých v systéme</a:t>
            </a:r>
          </a:p>
          <a:p>
            <a:r>
              <a:rPr lang="sk-SK" dirty="0" smtClean="0"/>
              <a:t>upravená definícia siete PZS a rozsahu poskytovanej zdravotnej starostlivosti</a:t>
            </a:r>
          </a:p>
          <a:p>
            <a:pPr lvl="1"/>
            <a:r>
              <a:rPr lang="sk-SK" dirty="0" smtClean="0"/>
              <a:t>Pravidlá stanovenia siete, vstupu a výstupu z a do siete, stanovenie zdravotníckych výkonov pre jednotlivé typy PZS </a:t>
            </a:r>
          </a:p>
          <a:p>
            <a:r>
              <a:rPr lang="sk-SK" dirty="0" smtClean="0"/>
              <a:t>presná metodika a spôsob oceňovania zdravotníckych výkonov</a:t>
            </a:r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princípy unitárneho systému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509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293"/>
            <a:ext cx="8229600" cy="93043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Harmonogram zavedenia unitárneho systému</a:t>
            </a:r>
            <a:endParaRPr lang="sk-S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64610"/>
              </p:ext>
            </p:extLst>
          </p:nvPr>
        </p:nvGraphicFramePr>
        <p:xfrm>
          <a:off x="179512" y="1844824"/>
          <a:ext cx="8676456" cy="43108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89893"/>
                <a:gridCol w="6155093"/>
                <a:gridCol w="1631470"/>
              </a:tblGrid>
              <a:tr h="18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Poradie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Označenie činnosti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Predpokladaný termín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578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1.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Schválenie projektu zavedenia unitárneho systému verejného zdravotného poistenia v Slovenskej republike Vládou SR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HSR </a:t>
                      </a:r>
                      <a:r>
                        <a:rPr lang="sk-SK" sz="1800" dirty="0" smtClean="0">
                          <a:effectLst/>
                        </a:rPr>
                        <a:t>30.10.2012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Vl</a:t>
                      </a:r>
                      <a:r>
                        <a:rPr lang="sk-SK" sz="1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áda</a:t>
                      </a:r>
                      <a:r>
                        <a:rPr lang="sk-SK" sz="1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7.11.2012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18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2.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Založenie Spoločnosti pre unitarizáciu 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do 30.11.2012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774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3.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Začatie verejného obstarávania na služby právneho a ekonomického poradenstva súvisiaceho so zavedením unitárneho systému verejného zdravotného poistenia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do 30.11.2012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578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4.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Ukončenie verejného obstarávania na výber poradcu (pri dobe trvania verejného obstarávania 4-5 mesiacov)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do 30.4.2013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381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5.</a:t>
                      </a:r>
                      <a:r>
                        <a:rPr lang="sk-SK" sz="180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Predpokladaná účinnosť Transformačného zákona 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1.5.2013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774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6.</a:t>
                      </a:r>
                      <a:endParaRPr lang="sk-SK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Uzatvorenie dohôd o vykonaní právneho a ekonomického auditu a </a:t>
                      </a:r>
                      <a:r>
                        <a:rPr lang="sk-SK" sz="1800" dirty="0" smtClean="0">
                          <a:effectLst/>
                        </a:rPr>
                        <a:t>mlčanlivosti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do 31.5.2013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7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Ministerstvo zdravotníctva</a:t>
            </a:r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293"/>
            <a:ext cx="8229600" cy="93043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Harmonogram zavedenia unitárneho systému</a:t>
            </a:r>
            <a:endParaRPr lang="sk-SK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89657"/>
              </p:ext>
            </p:extLst>
          </p:nvPr>
        </p:nvGraphicFramePr>
        <p:xfrm>
          <a:off x="539552" y="1484784"/>
          <a:ext cx="8064896" cy="47864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088"/>
                <a:gridCol w="144016"/>
                <a:gridCol w="5256584"/>
                <a:gridCol w="216024"/>
                <a:gridCol w="1656184"/>
              </a:tblGrid>
              <a:tr h="5781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Poradie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Označenie činnosti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Predpokladaný termín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5781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7.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Rokovania s akcionármi neštátnych zdravotných poisťovní a uzatvorenie zmlúv o odkúpení akcií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do 31.10.2013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3812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8.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Prevod Predmetu prevodu na Spoločnosť pre unitarizáciu 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do 31.12.2013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18726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9.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Zavedenie unitárneho systému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1.1.2014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</a:tr>
              <a:tr h="930736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prípade neúspechu rokovaní o dobrovoľnom odkúpení:</a:t>
                      </a:r>
                      <a:endParaRPr lang="sk-SK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8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10.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Právoplatné a vykonateľné rozhodnutie o vyvlastnení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do 30.4.2014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8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11.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Proces zjednotenia zdravotných poisťovní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do 30.6.2014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8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12.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Zavedenie unitárneho systému</a:t>
                      </a:r>
                      <a:endParaRPr lang="sk-SK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do 1.7.2014</a:t>
                      </a:r>
                      <a:endParaRPr lang="sk-SK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4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2179</TotalTime>
  <Words>574</Words>
  <Application>Microsoft Office PowerPoint</Application>
  <PresentationFormat>Prezentácia na obrazovke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Tvar vlnenia</vt:lpstr>
      <vt:lpstr>Ministerstvo zdravotníctva</vt:lpstr>
      <vt:lpstr>Porovnanie krajín Európy</vt:lpstr>
      <vt:lpstr>Výsledky zdravotnej starostlivosti</vt:lpstr>
      <vt:lpstr>Efektívnosť zdravotníckych výdavkov</vt:lpstr>
      <vt:lpstr>Dopady pluralitného systému na Slovensku</vt:lpstr>
      <vt:lpstr>Predpokladaný presun finančných prostriedkov po zavedení unitárneho systému</vt:lpstr>
      <vt:lpstr>Základné princípy unitárneho systému</vt:lpstr>
      <vt:lpstr>Harmonogram zavedenia unitárneho systému</vt:lpstr>
      <vt:lpstr>Harmonogram zavedenia unitárneho systému</vt:lpstr>
      <vt:lpstr>Pozícia SLK pri príprave unitárneho systému</vt:lpstr>
      <vt:lpstr>SLK v unitárnom systéme</vt:lpstr>
      <vt:lpstr>Prezentácia programu PowerPoint</vt:lpstr>
    </vt:vector>
  </TitlesOfParts>
  <Company>MZ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Platy v zdravotníctve</dc:title>
  <dc:creator>Lidinská Martina</dc:creator>
  <cp:lastModifiedBy>ntb</cp:lastModifiedBy>
  <cp:revision>39</cp:revision>
  <cp:lastPrinted>2012-10-19T16:48:55Z</cp:lastPrinted>
  <dcterms:created xsi:type="dcterms:W3CDTF">2012-06-07T12:26:13Z</dcterms:created>
  <dcterms:modified xsi:type="dcterms:W3CDTF">2012-11-27T19:37:15Z</dcterms:modified>
</cp:coreProperties>
</file>